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87058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05" indent="-217805" algn="l" defTabSz="870585" rtl="0" eaLnBrk="1" latinLnBrk="0" hangingPunct="1">
        <a:lnSpc>
          <a:spcPct val="90000"/>
        </a:lnSpc>
        <a:spcBef>
          <a:spcPct val="191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95961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83019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26580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701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35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7058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3pPr>
      <a:lvl4pPr marL="130619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74180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17741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61239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04800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483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hyperlink" Target="https://www.matchwar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3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" name="rect 38"/>
          <p:cNvSpPr/>
          <p:nvPr/>
        </p:nvSpPr>
        <p:spPr>
          <a:xfrm>
            <a:off x="7635887" y="3584463"/>
            <a:ext cx="986025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" name="rect 40"/>
          <p:cNvSpPr/>
          <p:nvPr/>
        </p:nvSpPr>
        <p:spPr>
          <a:xfrm>
            <a:off x="687973" y="3919743"/>
            <a:ext cx="1732788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333681" y="1151389"/>
            <a:ext cx="88753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2425" indent="-34036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refers to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 the work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involved in cr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eating the products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and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used to create them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but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difficult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aspect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0045" indent="-347345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 product produced as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part of</a:t>
            </a:r>
            <a:r>
              <a:rPr sz="2100" kern="0" spc="-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project. It can be</a:t>
            </a:r>
            <a:r>
              <a:rPr sz="2100" i="1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i="1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related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 as hardware or software, or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</a:t>
            </a:r>
            <a:r>
              <a:rPr sz="2100" i="1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rocess related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06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planning document or meeting minutes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0045" indent="-347980" algn="l" rtl="0" eaLnBrk="0">
              <a:lnSpc>
                <a:spcPct val="97000"/>
              </a:lnSpc>
              <a:spcBef>
                <a:spcPts val="142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scope management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includes the processes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involved in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defining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controlling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included in a project. It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ensures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060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team and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 have the same understanding of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560"/>
              </a:spcBef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processes the project team will use to produce them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7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82" y="2017395"/>
            <a:ext cx="135255" cy="211073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166102" y="208382"/>
            <a:ext cx="826071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is Project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Management? (1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8" name="path 4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" name="path 5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textbox 5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 20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" name="textbox 208"/>
          <p:cNvSpPr/>
          <p:nvPr/>
        </p:nvSpPr>
        <p:spPr>
          <a:xfrm>
            <a:off x="333681" y="1151389"/>
            <a:ext cx="8572500" cy="3228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Ways to document the requirements (ref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 to textbook for details)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are often broken down into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different c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ategories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 as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3590" indent="-50165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functional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service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performance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quality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requirements, and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Format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documents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can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range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list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ofall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single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piece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paper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room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full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notebooks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3535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traceability matrix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(RTM) is a table that lists requirements,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various attri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butes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requirement, and the status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requirements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ensure that all 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equirements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addressed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10" name="picture 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5" y="2672720"/>
            <a:ext cx="135255" cy="211073"/>
          </a:xfrm>
          <a:prstGeom prst="rect">
            <a:avLst/>
          </a:prstGeom>
        </p:spPr>
      </p:pic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70" y="1644024"/>
            <a:ext cx="135255" cy="211073"/>
          </a:xfrm>
          <a:prstGeom prst="rect">
            <a:avLst/>
          </a:prstGeom>
        </p:spPr>
      </p:pic>
      <p:graphicFrame>
        <p:nvGraphicFramePr>
          <p:cNvPr id="214" name="table 214"/>
          <p:cNvGraphicFramePr>
            <a:graphicFrameLocks noGrp="1"/>
          </p:cNvGraphicFramePr>
          <p:nvPr/>
        </p:nvGraphicFramePr>
        <p:xfrm>
          <a:off x="686598" y="4565904"/>
          <a:ext cx="8082280" cy="1566545"/>
        </p:xfrm>
        <a:graphic>
          <a:graphicData uri="http://schemas.openxmlformats.org/drawingml/2006/table">
            <a:tbl>
              <a:tblPr/>
              <a:tblGrid>
                <a:gridCol w="1436370"/>
                <a:gridCol w="1037590"/>
                <a:gridCol w="1185545"/>
                <a:gridCol w="2000885"/>
                <a:gridCol w="2421890"/>
              </a:tblGrid>
              <a:tr h="6457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3030" algn="l" rtl="0" eaLnBrk="0">
                        <a:lnSpc>
                          <a:spcPct val="89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Requirement</a:t>
                      </a:r>
                      <a:r>
                        <a:rPr sz="18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800" b="1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No.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7315" algn="l" rtl="0" eaLnBrk="0">
                        <a:lnSpc>
                          <a:spcPct val="67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0330" algn="l" rtl="0" eaLnBrk="0">
                        <a:lnSpc>
                          <a:spcPct val="71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Category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06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Source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06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Status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</a:tr>
              <a:tr h="920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684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R32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8585" indent="190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Laptop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memory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049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Hardware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1600" indent="889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 charter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corporate</a:t>
                      </a:r>
                      <a:r>
                        <a:rPr sz="18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laptop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sz="4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096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specification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22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Complete.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Lapt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ops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108585" indent="-6985" algn="l" rtl="0" eaLnBrk="0">
                        <a:lnSpc>
                          <a:spcPct val="94000"/>
                        </a:lnSpc>
                        <a:spcBef>
                          <a:spcPts val="26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ordered</a:t>
                      </a:r>
                      <a:r>
                        <a:rPr sz="18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meet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memory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requirement.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</a:tbl>
          </a:graphicData>
        </a:graphic>
      </p:graphicFrame>
      <p:sp>
        <p:nvSpPr>
          <p:cNvPr id="216" name="textbox 216"/>
          <p:cNvSpPr/>
          <p:nvPr/>
        </p:nvSpPr>
        <p:spPr>
          <a:xfrm>
            <a:off x="169759" y="208382"/>
            <a:ext cx="65189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(4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18" name="path 21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0" name="path 22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2" name="textbox 222"/>
          <p:cNvSpPr/>
          <p:nvPr/>
        </p:nvSpPr>
        <p:spPr>
          <a:xfrm>
            <a:off x="1508590" y="6361084"/>
            <a:ext cx="5659754" cy="229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500" kern="0" spc="8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Table 5-1 Sample entry in a requi</a:t>
            </a:r>
            <a:r>
              <a:rPr sz="15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rements traceability</a:t>
            </a:r>
            <a:r>
              <a:rPr sz="1500" kern="0" spc="11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5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matrix</a:t>
            </a:r>
            <a:endParaRPr sz="1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26" name="textbox 22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28" name="textbox 228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11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 230"/>
          <p:cNvSpPr/>
          <p:nvPr/>
        </p:nvSpPr>
        <p:spPr>
          <a:xfrm>
            <a:off x="-213995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" name="textbox 232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3</a:t>
            </a:r>
            <a:r>
              <a:rPr sz="2200" kern="0" spc="30" baseline="28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rd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step in project scope management is to provide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definition of</a:t>
            </a:r>
            <a:r>
              <a:rPr sz="2100" kern="0" spc="-1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work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required for the 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Good scope defi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nition is very important to project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success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730"/>
              </a:spcBef>
            </a:pP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Helps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improve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accuracy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cost and resource</a:t>
            </a:r>
            <a:r>
              <a:rPr sz="20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Defines</a:t>
            </a:r>
            <a:r>
              <a:rPr sz="20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baseline</a:t>
            </a:r>
            <a:r>
              <a:rPr sz="20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-2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performance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measurement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2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Aids in communicating clear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responsibilities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55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outpu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5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-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documents</a:t>
            </a:r>
            <a:r>
              <a:rPr sz="20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updates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5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tools and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techniques used in defining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9940" indent="-29972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Expert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judgment, data analysis, decision making, interpersonal and team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skills, and 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roduct analysis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12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2" y="5309248"/>
            <a:ext cx="135255" cy="211073"/>
          </a:xfrm>
          <a:prstGeom prst="rect">
            <a:avLst/>
          </a:prstGeom>
        </p:spPr>
      </p:pic>
      <p:pic>
        <p:nvPicPr>
          <p:cNvPr id="236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2" y="4364368"/>
            <a:ext cx="135255" cy="211073"/>
          </a:xfrm>
          <a:prstGeom prst="rect">
            <a:avLst/>
          </a:prstGeom>
        </p:spPr>
      </p:pic>
      <p:sp>
        <p:nvSpPr>
          <p:cNvPr id="238" name="textbox 238"/>
          <p:cNvSpPr/>
          <p:nvPr/>
        </p:nvSpPr>
        <p:spPr>
          <a:xfrm>
            <a:off x="178903" y="208382"/>
            <a:ext cx="480695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Defining</a:t>
            </a:r>
            <a:r>
              <a:rPr sz="3600" kern="0" spc="2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(1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40" name="path 24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2" name="path 24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44" name="textbox 24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 24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" name="textbox 248"/>
          <p:cNvSpPr/>
          <p:nvPr/>
        </p:nvSpPr>
        <p:spPr>
          <a:xfrm>
            <a:off x="486081" y="1151389"/>
            <a:ext cx="8611234" cy="5104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 scope statement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include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least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43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 scope d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escription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21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 user accepta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nce criteria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21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 information on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 project deliverabl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695" indent="-340995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Helpful to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 other s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cope-related information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 as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boundaries, constraints, and assumpt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ions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115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scope st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atement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reference supporting documents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product specifications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corporate policies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IT projects require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 functional and design s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pecifications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software, which should be referenced in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detailed scope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9940" algn="l" rtl="0" eaLnBrk="0">
              <a:lnSpc>
                <a:spcPct val="78000"/>
              </a:lnSpc>
              <a:spcBef>
                <a:spcPts val="53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time progresses, the scope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 should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become clearer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</a:t>
            </a:r>
            <a:r>
              <a:rPr sz="2100" kern="0" spc="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specific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50" name="picture 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6768" y="4585349"/>
            <a:ext cx="135255" cy="211073"/>
          </a:xfrm>
          <a:prstGeom prst="rect">
            <a:avLst/>
          </a:prstGeom>
        </p:spPr>
      </p:pic>
      <p:sp>
        <p:nvSpPr>
          <p:cNvPr id="252" name="textbox 252"/>
          <p:cNvSpPr/>
          <p:nvPr/>
        </p:nvSpPr>
        <p:spPr>
          <a:xfrm>
            <a:off x="178903" y="208382"/>
            <a:ext cx="480695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Defining</a:t>
            </a:r>
            <a:r>
              <a:rPr sz="3600" kern="0" spc="2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(2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54" name="path 25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" name="path 25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0" name="textbox 26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13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 26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6" name="rect 266"/>
          <p:cNvSpPr/>
          <p:nvPr/>
        </p:nvSpPr>
        <p:spPr>
          <a:xfrm>
            <a:off x="699461" y="1970767"/>
            <a:ext cx="7938626" cy="4442500"/>
          </a:xfrm>
          <a:prstGeom prst="rect">
            <a:avLst/>
          </a:prstGeom>
          <a:solidFill>
            <a:srgbClr val="000000">
              <a:alpha val="6313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8" name="picture 2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23900" y="1976806"/>
            <a:ext cx="7886700" cy="4389120"/>
          </a:xfrm>
          <a:prstGeom prst="rect">
            <a:avLst/>
          </a:prstGeom>
        </p:spPr>
      </p:pic>
      <p:graphicFrame>
        <p:nvGraphicFramePr>
          <p:cNvPr id="270" name="table 270"/>
          <p:cNvGraphicFramePr>
            <a:graphicFrameLocks noGrp="1"/>
          </p:cNvGraphicFramePr>
          <p:nvPr/>
        </p:nvGraphicFramePr>
        <p:xfrm>
          <a:off x="720725" y="1973630"/>
          <a:ext cx="7893050" cy="4394200"/>
        </p:xfrm>
        <a:graphic>
          <a:graphicData uri="http://schemas.openxmlformats.org/drawingml/2006/table">
            <a:tbl>
              <a:tblPr/>
              <a:tblGrid>
                <a:gridCol w="7893050"/>
              </a:tblGrid>
              <a:tr h="6629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985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 Cha</a:t>
                      </a: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rter: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sz="4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303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Upgrades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may affect servers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(li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sted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under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 Objectives)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E6"/>
                    </a:solidFill>
                  </a:tcPr>
                </a:tc>
              </a:tr>
              <a:tr h="3003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10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398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b="1" i="1" u="sng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Servers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: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If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additional servers are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require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 to support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this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project,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they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must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104775" algn="l" rtl="0" eaLnBrk="0">
                        <a:lnSpc>
                          <a:spcPct val="73000"/>
                        </a:lnSpc>
                        <a:spcBef>
                          <a:spcPts val="58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compatible with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existing servers.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If</a:t>
                      </a:r>
                      <a:r>
                        <a:rPr sz="1800" kern="0" spc="10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it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more economical to enhance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existing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104140" indent="-635" algn="l" rtl="0" eaLnBrk="0">
                        <a:lnSpc>
                          <a:spcPct val="94000"/>
                        </a:lnSpc>
                        <a:spcBef>
                          <a:spcPts val="26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servers, a detailed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description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of enhancement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must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be submitted to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CIO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approval. See current server specifications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provided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 </a:t>
                      </a:r>
                      <a:r>
                        <a:rPr sz="1800" u="sng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Attachment</a:t>
                      </a:r>
                      <a:r>
                        <a:rPr sz="1800" u="sng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u="sng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. The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CEO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100330" indent="10795" algn="l" rtl="0" eaLnBrk="0">
                        <a:lnSpc>
                          <a:spcPct val="94000"/>
                        </a:lnSpc>
                        <a:spcBef>
                          <a:spcPts val="26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must approve a detaile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plan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describing the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servers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and their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location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least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two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weeks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before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installa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tion.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E6"/>
                    </a:solidFill>
                  </a:tcPr>
                </a:tc>
              </a:tr>
              <a:tr h="13925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398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800" b="1" i="1" u="sng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Servers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: This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project will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require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purc</a:t>
                      </a:r>
                      <a:r>
                        <a:rPr sz="1800" kern="0" spc="-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hasing</a:t>
                      </a:r>
                      <a:r>
                        <a:rPr sz="1800" kern="0" spc="17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new servers to support Web,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97790" indent="13335" algn="l" rtl="0" eaLnBrk="0">
                        <a:lnSpc>
                          <a:spcPct val="94000"/>
                        </a:lnSpc>
                        <a:spcBef>
                          <a:spcPts val="26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network, database, application,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printing functions. Virtualiza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tion will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be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used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maximize efficiency.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Det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ailed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descriptions of the servers are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provided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111125" algn="l" rtl="0" eaLnBrk="0">
                        <a:lnSpc>
                          <a:spcPct val="94000"/>
                        </a:lnSpc>
                        <a:spcBef>
                          <a:spcPts val="26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product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brochure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 </a:t>
                      </a:r>
                      <a:r>
                        <a:rPr sz="1800" u="sng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Attachment 8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 along with a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plan</a:t>
                      </a:r>
                      <a:r>
                        <a:rPr sz="18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describing</a:t>
                      </a:r>
                      <a:r>
                        <a:rPr sz="1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where</a:t>
                      </a:r>
                      <a:r>
                        <a:rPr sz="18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they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will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be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located.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DE9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6"/>
                    </a:solidFill>
                  </a:tcPr>
                </a:tc>
              </a:tr>
            </a:tbl>
          </a:graphicData>
        </a:graphic>
      </p:graphicFrame>
      <p:sp>
        <p:nvSpPr>
          <p:cNvPr id="272" name="textbox 272"/>
          <p:cNvSpPr/>
          <p:nvPr/>
        </p:nvSpPr>
        <p:spPr>
          <a:xfrm>
            <a:off x="371781" y="1151389"/>
            <a:ext cx="8420734" cy="646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9" rIns="0" bIns="0"/>
          <a:lstStyle/>
          <a:p>
            <a:pPr marL="355600" indent="-343535" algn="l" rtl="0" eaLnBrk="0">
              <a:lnSpc>
                <a:spcPct val="99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Table 5-3 provides an example of</a:t>
            </a:r>
            <a:r>
              <a:rPr sz="21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the scope becomes progressively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 detailed in scope statements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labeled Version</a:t>
            </a:r>
            <a:r>
              <a:rPr sz="2100" kern="0" spc="2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Version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274" name="textbox 274"/>
          <p:cNvSpPr/>
          <p:nvPr/>
        </p:nvSpPr>
        <p:spPr>
          <a:xfrm>
            <a:off x="178903" y="208382"/>
            <a:ext cx="480695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Defining</a:t>
            </a:r>
            <a:r>
              <a:rPr sz="3600" kern="0" spc="2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(3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76" name="path 27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8" name="path 27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textbox 280"/>
          <p:cNvSpPr/>
          <p:nvPr/>
        </p:nvSpPr>
        <p:spPr>
          <a:xfrm>
            <a:off x="2419604" y="6551266"/>
            <a:ext cx="4238625" cy="2584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Table</a:t>
            </a:r>
            <a:r>
              <a:rPr sz="1800" kern="0" spc="16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5-3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Further</a:t>
            </a:r>
            <a:r>
              <a:rPr sz="1800" kern="0" spc="16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defining</a:t>
            </a:r>
            <a:r>
              <a:rPr sz="1800" kern="0" spc="13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project</a:t>
            </a:r>
            <a:r>
              <a:rPr sz="1800" kern="0" spc="16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scope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82" name="textbox 282"/>
          <p:cNvSpPr/>
          <p:nvPr/>
        </p:nvSpPr>
        <p:spPr>
          <a:xfrm>
            <a:off x="815340" y="2656508"/>
            <a:ext cx="3370579" cy="28067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1000"/>
              </a:lnSpc>
              <a:spcBef>
                <a:spcPts val="0"/>
              </a:spcBef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Project Scope Statement,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Version 1:</a:t>
            </a:r>
            <a:endParaRPr sz="18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84" name="textbox 284"/>
          <p:cNvSpPr/>
          <p:nvPr/>
        </p:nvSpPr>
        <p:spPr>
          <a:xfrm>
            <a:off x="815340" y="4668189"/>
            <a:ext cx="3370579" cy="280670"/>
          </a:xfrm>
          <a:prstGeom prst="rect">
            <a:avLst/>
          </a:prstGeom>
          <a:solidFill>
            <a:srgbClr val="CFFFC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1000"/>
              </a:lnSpc>
              <a:spcBef>
                <a:spcPts val="0"/>
              </a:spcBef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Project Scope Statement,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Version 2:</a:t>
            </a:r>
            <a:endParaRPr sz="18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86" name="textbox 28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88" name="textbox 288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14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 29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" name="textbox 292"/>
          <p:cNvSpPr/>
          <p:nvPr/>
        </p:nvSpPr>
        <p:spPr>
          <a:xfrm>
            <a:off x="371781" y="1151389"/>
            <a:ext cx="8482330" cy="4685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2425" indent="-340360" algn="l" rtl="0" eaLnBrk="0">
              <a:lnSpc>
                <a:spcPct val="97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scope statements often refer to related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documents,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such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 specifications and brochures, or ot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her plans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more information becomes available and 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ecisions are made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related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project scope,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team should upda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 the project scope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7665" algn="l" rtl="0" eaLnBrk="0">
              <a:lnSpc>
                <a:spcPct val="81000"/>
              </a:lnSpc>
              <a:spcBef>
                <a:spcPts val="600"/>
              </a:spcBef>
            </a:pPr>
            <a:r>
              <a:rPr sz="21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team might name different iterations of</a:t>
            </a:r>
            <a:r>
              <a:rPr lang="en-US"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scope statement Version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1,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Version 2, and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These updates may also require changes to other proj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ect documents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For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765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example, if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company must purchase servers from a new supplier,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0415" indent="-3175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procurement management plan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include information on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working with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new supplie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up-to-date scope sta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tement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important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confirming a commo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understanding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scope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94" name="picture 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472" y="3861435"/>
            <a:ext cx="135255" cy="211073"/>
          </a:xfrm>
          <a:prstGeom prst="rect">
            <a:avLst/>
          </a:prstGeom>
        </p:spPr>
      </p:pic>
      <p:pic>
        <p:nvPicPr>
          <p:cNvPr id="296" name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2472" y="3137548"/>
            <a:ext cx="135255" cy="211073"/>
          </a:xfrm>
          <a:prstGeom prst="rect">
            <a:avLst/>
          </a:prstGeom>
        </p:spPr>
      </p:pic>
      <p:sp>
        <p:nvSpPr>
          <p:cNvPr id="298" name="textbox 298"/>
          <p:cNvSpPr/>
          <p:nvPr/>
        </p:nvSpPr>
        <p:spPr>
          <a:xfrm>
            <a:off x="178903" y="208382"/>
            <a:ext cx="480695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Defining</a:t>
            </a:r>
            <a:r>
              <a:rPr sz="3600" kern="0" spc="2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(4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00" name="path 30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2" name="path 30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06" name="textbox 30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08" name="textbox 308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 31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2" name="path 312"/>
          <p:cNvSpPr/>
          <p:nvPr/>
        </p:nvSpPr>
        <p:spPr>
          <a:xfrm>
            <a:off x="808370" y="3688093"/>
            <a:ext cx="8033000" cy="1196340"/>
          </a:xfrm>
          <a:custGeom>
            <a:avLst/>
            <a:gdLst/>
            <a:ahLst/>
            <a:cxnLst/>
            <a:rect l="0" t="0" r="0" b="0"/>
            <a:pathLst>
              <a:path w="12650" h="1884">
                <a:moveTo>
                  <a:pt x="177" y="444"/>
                </a:moveTo>
                <a:lnTo>
                  <a:pt x="12650" y="444"/>
                </a:lnTo>
                <a:lnTo>
                  <a:pt x="12650" y="0"/>
                </a:lnTo>
                <a:lnTo>
                  <a:pt x="177" y="0"/>
                </a:lnTo>
                <a:lnTo>
                  <a:pt x="177" y="444"/>
                </a:lnTo>
                <a:close/>
              </a:path>
              <a:path w="12650" h="1884">
                <a:moveTo>
                  <a:pt x="0" y="924"/>
                </a:moveTo>
                <a:lnTo>
                  <a:pt x="12576" y="924"/>
                </a:lnTo>
                <a:lnTo>
                  <a:pt x="12576" y="480"/>
                </a:lnTo>
                <a:lnTo>
                  <a:pt x="0" y="480"/>
                </a:lnTo>
                <a:lnTo>
                  <a:pt x="0" y="924"/>
                </a:lnTo>
                <a:close/>
              </a:path>
              <a:path w="12650" h="1884">
                <a:moveTo>
                  <a:pt x="0" y="1404"/>
                </a:moveTo>
                <a:lnTo>
                  <a:pt x="11875" y="1404"/>
                </a:lnTo>
                <a:lnTo>
                  <a:pt x="11875" y="960"/>
                </a:lnTo>
                <a:lnTo>
                  <a:pt x="0" y="960"/>
                </a:lnTo>
                <a:lnTo>
                  <a:pt x="0" y="1404"/>
                </a:lnTo>
                <a:close/>
              </a:path>
              <a:path w="12650" h="1884">
                <a:moveTo>
                  <a:pt x="0" y="1884"/>
                </a:moveTo>
                <a:lnTo>
                  <a:pt x="6367" y="1884"/>
                </a:lnTo>
                <a:lnTo>
                  <a:pt x="6367" y="1440"/>
                </a:lnTo>
                <a:lnTo>
                  <a:pt x="0" y="1440"/>
                </a:lnTo>
                <a:lnTo>
                  <a:pt x="0" y="1884"/>
                </a:lnTo>
                <a:close/>
              </a:path>
              <a:path w="12650" h="1884">
                <a:moveTo>
                  <a:pt x="6367" y="1884"/>
                </a:moveTo>
                <a:lnTo>
                  <a:pt x="6501" y="1884"/>
                </a:lnTo>
                <a:lnTo>
                  <a:pt x="6501" y="1440"/>
                </a:lnTo>
                <a:lnTo>
                  <a:pt x="6367" y="1440"/>
                </a:lnTo>
                <a:lnTo>
                  <a:pt x="6367" y="1884"/>
                </a:lnTo>
                <a:close/>
              </a:path>
              <a:path w="12650" h="1884">
                <a:moveTo>
                  <a:pt x="6501" y="1884"/>
                </a:moveTo>
                <a:lnTo>
                  <a:pt x="8651" y="1884"/>
                </a:lnTo>
                <a:lnTo>
                  <a:pt x="8651" y="1440"/>
                </a:lnTo>
                <a:lnTo>
                  <a:pt x="6501" y="1440"/>
                </a:lnTo>
                <a:lnTo>
                  <a:pt x="6501" y="1884"/>
                </a:lnTo>
                <a:close/>
              </a:path>
            </a:pathLst>
          </a:cu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4" name="textbox 314"/>
          <p:cNvSpPr/>
          <p:nvPr/>
        </p:nvSpPr>
        <p:spPr>
          <a:xfrm>
            <a:off x="333681" y="1151389"/>
            <a:ext cx="8561069" cy="4579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Inaccurate requirements gathering continues to be one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ma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causes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failure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Organizations lacking the resou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rces and maturity in requirements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 will pay a pr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PMI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report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2014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textbook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details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78790" indent="3810" algn="l" rtl="0" eaLnBrk="0">
              <a:lnSpc>
                <a:spcPct val="96000"/>
              </a:lnSpc>
              <a:spcBef>
                <a:spcPts val="610"/>
              </a:spcBef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every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dollar</a:t>
            </a:r>
            <a:r>
              <a:rPr sz="2000" i="1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spent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projects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i="1" kern="0" spc="-3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programs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5.1%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wasted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due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poor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management. Put in more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striking terms, this amounts to</a:t>
            </a:r>
            <a:r>
              <a:rPr sz="2000" i="1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US$51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million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wasted</a:t>
            </a:r>
            <a:r>
              <a:rPr sz="2000" i="1" kern="0" spc="-3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every</a:t>
            </a:r>
            <a:r>
              <a:rPr sz="2000" i="1" kern="0" spc="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$1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billion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spent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’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lot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i="1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potential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value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30530" algn="l" rtl="0" eaLnBrk="0">
              <a:lnSpc>
                <a:spcPct val="88000"/>
              </a:lnSpc>
              <a:spcBef>
                <a:spcPts val="570"/>
              </a:spcBef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falling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cracks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driven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world</a:t>
            </a:r>
            <a:r>
              <a:rPr sz="20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79780" indent="-289560" algn="l" rtl="0" eaLnBrk="0">
              <a:lnSpc>
                <a:spcPct val="94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suggests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-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processes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culture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improve requirements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management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16" name="picture 3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0" y="5187329"/>
            <a:ext cx="135255" cy="211073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18" name="path 31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20" name="path 32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22" name="textbox 322"/>
          <p:cNvSpPr/>
          <p:nvPr/>
        </p:nvSpPr>
        <p:spPr>
          <a:xfrm>
            <a:off x="167075" y="226153"/>
            <a:ext cx="2656839" cy="447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2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Media</a:t>
            </a:r>
            <a:r>
              <a:rPr sz="32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Snapshot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24" name="textbox 32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26" name="textbox 326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16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 328"/>
          <p:cNvSpPr/>
          <p:nvPr/>
        </p:nvSpPr>
        <p:spPr>
          <a:xfrm>
            <a:off x="-19939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0" name="textbox 330"/>
          <p:cNvSpPr/>
          <p:nvPr/>
        </p:nvSpPr>
        <p:spPr>
          <a:xfrm>
            <a:off x="257481" y="1151377"/>
            <a:ext cx="8441690" cy="5379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4</a:t>
            </a:r>
            <a:r>
              <a:rPr sz="2200" kern="0" spc="40" baseline="28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</a:t>
            </a:r>
            <a:r>
              <a:rPr sz="1400" kern="0" spc="3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step in projec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scope management is to create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work breakdown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structure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is a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deliverable-oriented</a:t>
            </a:r>
            <a:r>
              <a:rPr sz="2000" i="1" kern="0" spc="-16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grouping of the work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involved in a project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total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is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foundation document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provides the bas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for planning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managing project schedules, costs, resources, 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changes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93000"/>
              </a:lnSpc>
              <a:spcBef>
                <a:spcPts val="171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Because WBS defines the total scope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project, some experts believe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work should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 done on a project if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is not included in the WBS.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Therefore, it is crucial to develop a co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mplete WBS.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Primary inputs for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 plan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9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doc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8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Enterprise environmenta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 factors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8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8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 assets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71" y="6261736"/>
            <a:ext cx="135254" cy="211074"/>
          </a:xfrm>
          <a:prstGeom prst="rect">
            <a:avLst/>
          </a:prstGeom>
        </p:spPr>
      </p:pic>
      <p:pic>
        <p:nvPicPr>
          <p:cNvPr id="334" name="picture 3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71" y="5880736"/>
            <a:ext cx="135254" cy="211074"/>
          </a:xfrm>
          <a:prstGeom prst="rect">
            <a:avLst/>
          </a:prstGeom>
        </p:spPr>
      </p:pic>
      <p:pic>
        <p:nvPicPr>
          <p:cNvPr id="336" name="picture 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71" y="5499736"/>
            <a:ext cx="135254" cy="211074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71" y="5118736"/>
            <a:ext cx="135254" cy="211073"/>
          </a:xfrm>
          <a:prstGeom prst="rect">
            <a:avLst/>
          </a:prstGeom>
        </p:spPr>
      </p:pic>
      <p:pic>
        <p:nvPicPr>
          <p:cNvPr id="340" name="picture 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8169" y="3602356"/>
            <a:ext cx="135255" cy="211073"/>
          </a:xfrm>
          <a:prstGeom prst="rect">
            <a:avLst/>
          </a:prstGeom>
        </p:spPr>
      </p:pic>
      <p:pic>
        <p:nvPicPr>
          <p:cNvPr id="342" name="picture 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8166" y="2017397"/>
            <a:ext cx="135255" cy="211073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44" name="path 34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6" name="path 34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48" name="textbox 348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(1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52" name="textbox 35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54" name="textbox 354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17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 35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8" name="textbox 358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Decomposition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 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ain tool or technique for creating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WBS,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subdividing project deliver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ables into smaller pieces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package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u="sng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lowest</a:t>
            </a:r>
            <a:r>
              <a:rPr sz="2000" u="sng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          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discussions later)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8775" indent="-34671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Outputs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ting the WBS are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scope baseline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 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documents updates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765" indent="-29654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u="sng" kern="0" spc="-36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baseline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includes the approved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ect scope statement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its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associated WBS and WBS d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ictionary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is often de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picted as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task-oriented tree</a:t>
            </a:r>
            <a:r>
              <a:rPr sz="2100" kern="0" spc="1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activities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like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chart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people like to create a WBS in chart form first to v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isualize the whole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and all its main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parts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18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360" name="picture 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70" y="5187329"/>
            <a:ext cx="135255" cy="211073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0572" y="3602355"/>
            <a:ext cx="135255" cy="211073"/>
          </a:xfrm>
          <a:prstGeom prst="rect">
            <a:avLst/>
          </a:prstGeom>
        </p:spPr>
      </p:pic>
      <p:pic>
        <p:nvPicPr>
          <p:cNvPr id="364" name="picture 3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570" y="2017404"/>
            <a:ext cx="135255" cy="211073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66" name="path 36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8" name="path 36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70" name="textbox 370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(2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72" name="textbox 37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 37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6" name="picture 3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33400" y="3468878"/>
            <a:ext cx="8215884" cy="2703560"/>
          </a:xfrm>
          <a:prstGeom prst="rect">
            <a:avLst/>
          </a:prstGeom>
        </p:spPr>
      </p:pic>
      <p:sp>
        <p:nvSpPr>
          <p:cNvPr id="378" name="textbox 378"/>
          <p:cNvSpPr/>
          <p:nvPr/>
        </p:nvSpPr>
        <p:spPr>
          <a:xfrm>
            <a:off x="333681" y="1151389"/>
            <a:ext cx="8093709" cy="1988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5-3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shows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intranet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top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box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“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Intranet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represents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entire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---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</a:t>
            </a:r>
            <a:r>
              <a:rPr sz="2000" kern="0" spc="2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 ofWBS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4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main products “Website design”, “Home page des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ign”, “Marketing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pages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“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Sales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pages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2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78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Below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-2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</a:t>
            </a:r>
            <a:r>
              <a:rPr sz="20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-3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items</a:t>
            </a:r>
            <a:r>
              <a:rPr sz="2000" kern="0" spc="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80" name="picture 3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72" y="2901328"/>
            <a:ext cx="135255" cy="211073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72" y="2139327"/>
            <a:ext cx="135255" cy="211074"/>
          </a:xfrm>
          <a:prstGeom prst="rect">
            <a:avLst/>
          </a:prstGeom>
        </p:spPr>
      </p:pic>
      <p:pic>
        <p:nvPicPr>
          <p:cNvPr id="384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4372" y="1682124"/>
            <a:ext cx="135254" cy="211073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386" name="path 38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8" name="path 38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textbox 390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(3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94" name="textbox 39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96" name="textbox 396"/>
          <p:cNvSpPr/>
          <p:nvPr/>
        </p:nvSpPr>
        <p:spPr>
          <a:xfrm>
            <a:off x="9042709" y="6830611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19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 398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0788" y="2336548"/>
            <a:ext cx="7411196" cy="4663437"/>
          </a:xfrm>
          <a:prstGeom prst="rect">
            <a:avLst/>
          </a:prstGeom>
        </p:spPr>
      </p:pic>
      <p:sp>
        <p:nvSpPr>
          <p:cNvPr id="402" name="textbox 402"/>
          <p:cNvSpPr/>
          <p:nvPr/>
        </p:nvSpPr>
        <p:spPr>
          <a:xfrm>
            <a:off x="516243" y="1151389"/>
            <a:ext cx="8255634" cy="1036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5-4 shows a software produ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release project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created by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PMI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6130" indent="-295910" algn="l" rtl="0" eaLnBrk="0">
              <a:lnSpc>
                <a:spcPct val="89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 2 is organized around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 for each proje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phase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well as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another level-2 item for p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roject management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04" name="picture 4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06941" y="1644024"/>
            <a:ext cx="135255" cy="211073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06" name="path 40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8" name="path 40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10" name="textbox 410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(4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12" name="textbox 41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14" name="textbox 414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5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" name="textbox 56"/>
          <p:cNvSpPr/>
          <p:nvPr/>
        </p:nvSpPr>
        <p:spPr>
          <a:xfrm>
            <a:off x="333681" y="1151389"/>
            <a:ext cx="8491219" cy="4884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Six main processes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32815" indent="-454025" algn="l" rtl="0" eaLnBrk="0">
              <a:lnSpc>
                <a:spcPct val="89000"/>
              </a:lnSpc>
              <a:spcBef>
                <a:spcPts val="1735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Planning scope management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determine how the project’s scope and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will be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managed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39800" indent="-464820" algn="l" rtl="0" eaLnBrk="0">
              <a:lnSpc>
                <a:spcPct val="93000"/>
              </a:lnSpc>
              <a:spcBef>
                <a:spcPts val="1705"/>
              </a:spcBef>
            </a:pPr>
            <a:r>
              <a:rPr sz="1500" b="1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</a:t>
            </a:r>
            <a:r>
              <a:rPr sz="2000" b="1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3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features</a:t>
            </a:r>
            <a:r>
              <a:rPr sz="20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i="1" kern="0" spc="-4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functions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during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well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processes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used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creating them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32815" indent="-455930" algn="l" rtl="0" eaLnBrk="0">
              <a:lnSpc>
                <a:spcPct val="89000"/>
              </a:lnSpc>
              <a:spcBef>
                <a:spcPts val="1730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Defining scope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create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scope statement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by reviewing the project charter,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documents, and organizational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 assets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03605" indent="-426085" algn="l" rtl="0" eaLnBrk="0">
              <a:lnSpc>
                <a:spcPct val="89000"/>
              </a:lnSpc>
              <a:spcBef>
                <a:spcPts val="1730"/>
              </a:spcBef>
            </a:pPr>
            <a:r>
              <a:rPr sz="15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work breakdown structure (WBS)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subdivide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major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smaller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manageable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components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1330" algn="l" rtl="0" eaLnBrk="0">
              <a:lnSpc>
                <a:spcPct val="88000"/>
              </a:lnSpc>
              <a:spcBef>
                <a:spcPts val="1720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 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Validating scope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formalize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acceptance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34085" indent="-448310" algn="l" rtl="0" eaLnBrk="0">
              <a:lnSpc>
                <a:spcPct val="89000"/>
              </a:lnSpc>
            </a:pPr>
            <a:r>
              <a:rPr sz="15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Controlling</a:t>
            </a:r>
            <a:r>
              <a:rPr sz="20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throughout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life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66102" y="208382"/>
            <a:ext cx="826071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is Project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Management? (2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0" name="path 6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" name="path 6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textbox 6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 41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8" name="picture 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7908" y="1550160"/>
            <a:ext cx="7670289" cy="5417819"/>
          </a:xfrm>
          <a:prstGeom prst="rect">
            <a:avLst/>
          </a:prstGeom>
        </p:spPr>
      </p:pic>
      <p:sp>
        <p:nvSpPr>
          <p:cNvPr id="420" name="textbox 420"/>
          <p:cNvSpPr/>
          <p:nvPr/>
        </p:nvSpPr>
        <p:spPr>
          <a:xfrm>
            <a:off x="516243" y="1151389"/>
            <a:ext cx="6796405" cy="3117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Table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5-4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shows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same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tabular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list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format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22" name="path 42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4" name="path 42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26" name="textbox 426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(5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28" name="textbox 42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30" name="textbox 43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ect 43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4" name="textbox 434"/>
          <p:cNvSpPr/>
          <p:nvPr/>
        </p:nvSpPr>
        <p:spPr>
          <a:xfrm>
            <a:off x="295581" y="1151389"/>
            <a:ext cx="89134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290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documents, such as contr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acts, use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tabular</a:t>
            </a:r>
            <a:r>
              <a:rPr sz="2100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format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but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numbering scheme may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78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 software also uses the ta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bular format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0415" indent="-290195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to decide on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numbering scheme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use 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when referring to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items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Also decide how you will name WBS items.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ome organizations use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only nouns to focus on describing deliverables, as PMI 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ecommends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example, name a WBS item “</a:t>
            </a:r>
            <a:r>
              <a:rPr sz="2000" i="1" kern="0" spc="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definition</a:t>
            </a:r>
            <a:r>
              <a:rPr sz="2000" kern="0" spc="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instead of                  </a:t>
            </a:r>
            <a:r>
              <a:rPr sz="2000" kern="0" spc="11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“</a:t>
            </a:r>
            <a:r>
              <a:rPr sz="2000" i="1" kern="0" spc="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define</a:t>
            </a:r>
            <a:r>
              <a:rPr sz="2000" i="1" kern="0" spc="11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110" dirty="0">
                <a:solidFill>
                  <a:srgbClr val="FF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main purpose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WBS is to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define all the work requi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red to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7030" indent="-3810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complete a project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so focus on that while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follow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ing your organization’s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structural guidelines.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436" name="picture 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70" y="4059569"/>
            <a:ext cx="135255" cy="211073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68" y="2474604"/>
            <a:ext cx="135255" cy="211073"/>
          </a:xfrm>
          <a:prstGeom prst="rect">
            <a:avLst/>
          </a:prstGeom>
        </p:spPr>
      </p:pic>
      <p:pic>
        <p:nvPicPr>
          <p:cNvPr id="440" name="picture 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68" y="2017404"/>
            <a:ext cx="135255" cy="211073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42" name="path 44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4" name="path 44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46" name="textbox 446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(6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48" name="textbox 44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 45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2" name="textbox 452"/>
          <p:cNvSpPr/>
          <p:nvPr/>
        </p:nvSpPr>
        <p:spPr>
          <a:xfrm>
            <a:off x="181281" y="1151389"/>
            <a:ext cx="8787130" cy="50044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package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task at the lowest level ofthe WBS,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represents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level of</a:t>
            </a:r>
            <a:r>
              <a:rPr sz="2100" kern="0" spc="-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the project monitors and controls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You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think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packages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terms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accountability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reporting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93000"/>
              </a:lnSpc>
              <a:spcBef>
                <a:spcPts val="11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 has a short (resp., very long) duration and requires weekly (resp.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quarterly) progress reports, a work package might represent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work completed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within a week (resp., in one month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or more)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work package should be defined at the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proper level so that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manager can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clearly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43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establish</a:t>
            </a:r>
            <a:r>
              <a:rPr sz="20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0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</a:t>
            </a:r>
            <a:r>
              <a:rPr sz="20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effort needed to complete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21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</a:t>
            </a:r>
            <a:r>
              <a:rPr sz="20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cost</a:t>
            </a:r>
            <a:r>
              <a:rPr sz="20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21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</a:t>
            </a: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evaluate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quality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results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when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package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finished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870" indent="-344170" algn="l" rtl="0" eaLnBrk="0">
              <a:lnSpc>
                <a:spcPct val="103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When using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software, estimates 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time should be entered only at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work package 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evel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71972" y="2398395"/>
            <a:ext cx="135255" cy="211073"/>
          </a:xfrm>
          <a:prstGeom prst="rect">
            <a:avLst/>
          </a:prstGeom>
        </p:spPr>
      </p:pic>
      <p:pic>
        <p:nvPicPr>
          <p:cNvPr id="456" name="picture 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1969" y="1979295"/>
            <a:ext cx="135255" cy="211073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58" name="path 45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0" name="path 46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62" name="textbox 462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(7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66" name="textbox 46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68" name="textbox 468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 47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200" y="1222503"/>
            <a:ext cx="9061691" cy="5454384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474" name="path 47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76" name="path 47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78" name="textbox 478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(8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80" name="textbox 480"/>
          <p:cNvSpPr/>
          <p:nvPr/>
        </p:nvSpPr>
        <p:spPr>
          <a:xfrm>
            <a:off x="6558172" y="3448471"/>
            <a:ext cx="1854835" cy="459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indent="-5080" algn="l" rtl="0" eaLnBrk="0">
              <a:lnSpc>
                <a:spcPct val="97000"/>
              </a:lnSpc>
            </a:pPr>
            <a:r>
              <a:rPr sz="1500" kern="0" spc="3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WBS</a:t>
            </a:r>
            <a:r>
              <a:rPr sz="1500" kern="0" spc="18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500" kern="0" spc="3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 the</a:t>
            </a:r>
            <a:r>
              <a:rPr sz="1500" kern="0" spc="15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500" kern="0" spc="3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basis for</a:t>
            </a:r>
            <a:r>
              <a:rPr sz="1500" kern="0" spc="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500" kern="0" spc="3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creating Gantt</a:t>
            </a:r>
            <a:r>
              <a:rPr sz="1500" kern="0" spc="22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500" kern="0" spc="30" dirty="0">
                <a:solidFill>
                  <a:srgbClr val="C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Chart</a:t>
            </a:r>
            <a:endParaRPr sz="1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82" name="textbox 48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84" name="textbox 484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 48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rect 488"/>
          <p:cNvSpPr/>
          <p:nvPr/>
        </p:nvSpPr>
        <p:spPr>
          <a:xfrm>
            <a:off x="1073543" y="4658690"/>
            <a:ext cx="5099303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0" name="textbox 490"/>
          <p:cNvSpPr/>
          <p:nvPr/>
        </p:nvSpPr>
        <p:spPr>
          <a:xfrm>
            <a:off x="295581" y="1222828"/>
            <a:ext cx="8522969" cy="4959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 difficult to create</a:t>
            </a:r>
            <a:r>
              <a:rPr sz="2100" kern="0" spc="1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good 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team must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understand the project and its sco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incorporate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knowledge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4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team must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decide as a group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organize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 work and how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include many levels in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 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 WBS is aimed to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offset proje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risk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by considering the project’s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details in advance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exec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ution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 accurate estimates of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cost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obtained when the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is defined appropriately and in suffic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ient detail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Operating at too high a level increa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ses project risk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05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 work should be included in the WBS, including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ject management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 important to involve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entire project team and the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customer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 and reviewing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92" name="picture 4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67" y="4710127"/>
            <a:ext cx="135255" cy="211073"/>
          </a:xfrm>
          <a:prstGeom prst="rect">
            <a:avLst/>
          </a:prstGeom>
        </p:spPr>
      </p:pic>
      <p:pic>
        <p:nvPicPr>
          <p:cNvPr id="494" name="picture 4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0" y="3986227"/>
            <a:ext cx="135255" cy="211073"/>
          </a:xfrm>
          <a:prstGeom prst="rect">
            <a:avLst/>
          </a:prstGeom>
        </p:spPr>
      </p:pic>
      <p:pic>
        <p:nvPicPr>
          <p:cNvPr id="496" name="picture 4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70" y="2439365"/>
            <a:ext cx="135255" cy="211073"/>
          </a:xfrm>
          <a:prstGeom prst="rect">
            <a:avLst/>
          </a:prstGeom>
        </p:spPr>
      </p:pic>
      <p:pic>
        <p:nvPicPr>
          <p:cNvPr id="498" name="picture 4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272" y="1715465"/>
            <a:ext cx="135255" cy="211073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00" name="path 50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2" name="path 50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04" name="textbox 504"/>
          <p:cNvSpPr/>
          <p:nvPr/>
        </p:nvSpPr>
        <p:spPr>
          <a:xfrm>
            <a:off x="166668" y="226153"/>
            <a:ext cx="412940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Creating WBS (9</a:t>
            </a:r>
            <a:r>
              <a:rPr sz="32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08" name="textbox 50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10" name="textbox 51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ct 51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textbox 514"/>
          <p:cNvSpPr/>
          <p:nvPr/>
        </p:nvSpPr>
        <p:spPr>
          <a:xfrm>
            <a:off x="409881" y="1151389"/>
            <a:ext cx="87991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Several appro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aches can be used to develop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1235" indent="-513080" algn="l" rtl="0" eaLnBrk="0">
              <a:lnSpc>
                <a:spcPct val="81000"/>
              </a:lnSpc>
              <a:spcBef>
                <a:spcPts val="1715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Using</a:t>
            </a:r>
            <a:r>
              <a:rPr sz="2000" b="1" i="1" kern="0" spc="-1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guidelines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many organizations provide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guidelines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preparing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86790" indent="-508635" algn="l" rtl="0" eaLnBrk="0">
              <a:lnSpc>
                <a:spcPct val="89000"/>
              </a:lnSpc>
              <a:spcBef>
                <a:spcPts val="605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Analogy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review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similar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projects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tailor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your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0600" indent="-512445" algn="l" rtl="0" eaLnBrk="0">
              <a:lnSpc>
                <a:spcPct val="89000"/>
              </a:lnSpc>
              <a:spcBef>
                <a:spcPts val="1730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</a:t>
            </a:r>
            <a:r>
              <a:rPr sz="15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Top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down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 the largest items</a:t>
            </a:r>
            <a:r>
              <a:rPr sz="2000" kern="0" spc="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break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them into subordina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 items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720"/>
              </a:spcBef>
            </a:pPr>
            <a:r>
              <a:rPr sz="15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Bottom-up approach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 with many specific tasks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aggregate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6315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organize them into summary activities, or hig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her levels in the 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89965" indent="-510540" algn="l" rtl="0" eaLnBrk="0">
              <a:lnSpc>
                <a:spcPct val="94000"/>
              </a:lnSpc>
              <a:spcBef>
                <a:spcPts val="1255"/>
              </a:spcBef>
            </a:pPr>
            <a:r>
              <a:rPr sz="15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Mind</a:t>
            </a:r>
            <a:r>
              <a:rPr sz="2000" b="1" i="1" kern="0" spc="-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mapping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branches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radiating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out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core</a:t>
            </a:r>
            <a:r>
              <a:rPr sz="20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idea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structure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thoughts and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ideas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16" name="textbox 516"/>
          <p:cNvSpPr/>
          <p:nvPr/>
        </p:nvSpPr>
        <p:spPr>
          <a:xfrm>
            <a:off x="163413" y="226153"/>
            <a:ext cx="5365750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Approaches to Developing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WBS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54" name="group 5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18" name="path 51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0" name="path 52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22" name="textbox 52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 52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6" name="textbox 526"/>
          <p:cNvSpPr/>
          <p:nvPr/>
        </p:nvSpPr>
        <p:spPr>
          <a:xfrm>
            <a:off x="295581" y="1165678"/>
            <a:ext cx="8587105" cy="3816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Follow guidelines,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they exist, for deve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loping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80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organizations provide guidelines and templ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ates for developing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WBSs, as well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as examples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 past projects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1685" indent="-29146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Microsoft</a:t>
            </a:r>
            <a:r>
              <a:rPr sz="2000" i="1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comes with several templates, and more are available on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Microsoft’s website an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other sites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2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Practice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Standard</a:t>
            </a:r>
            <a:r>
              <a:rPr sz="2000" i="1" kern="0" spc="-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provide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guidance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indent="6350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and applying the WBS to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It include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sample WBSs for a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wide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variety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various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industries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49885" algn="l" rtl="0" eaLnBrk="0">
              <a:lnSpc>
                <a:spcPct val="93000"/>
              </a:lnSpc>
              <a:spcBef>
                <a:spcPts val="5"/>
              </a:spcBef>
            </a:pPr>
            <a:r>
              <a:rPr sz="20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000" kern="0" spc="-6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and their tea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ms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review related information to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 their unique project WBSs m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ore efficiently</a:t>
            </a:r>
            <a:endParaRPr sz="23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528" name="picture 5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73" y="3281372"/>
            <a:ext cx="135255" cy="211073"/>
          </a:xfrm>
          <a:prstGeom prst="rect">
            <a:avLst/>
          </a:prstGeom>
        </p:spPr>
      </p:pic>
      <p:pic>
        <p:nvPicPr>
          <p:cNvPr id="530" name="picture 5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0" y="2519372"/>
            <a:ext cx="135255" cy="211073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32" name="path 53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4" name="path 53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36" name="textbox 536"/>
          <p:cNvSpPr/>
          <p:nvPr/>
        </p:nvSpPr>
        <p:spPr>
          <a:xfrm>
            <a:off x="162192" y="226153"/>
            <a:ext cx="286321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Using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Guidelines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40" name="textbox 54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42" name="textbox 542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 54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6" name="textbox 546"/>
          <p:cNvSpPr/>
          <p:nvPr/>
        </p:nvSpPr>
        <p:spPr>
          <a:xfrm>
            <a:off x="295581" y="1151377"/>
            <a:ext cx="89134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Analogy approach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uses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similar project’s WBS as</a:t>
            </a:r>
            <a:r>
              <a:rPr sz="2100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1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starting point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93000"/>
              </a:lnSpc>
              <a:spcBef>
                <a:spcPts val="141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example, Kim Nguyen from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opening case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textb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ook might learn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one of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her organization’s suppliers did a similar IT upgrade project last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year. She could ask them to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share their WBS for that project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rovide a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9940" algn="l" rtl="0" eaLnBrk="0">
              <a:lnSpc>
                <a:spcPct val="88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starting point for her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own project.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7240" indent="-287020" algn="l" rtl="0" eaLnBrk="0">
              <a:lnSpc>
                <a:spcPct val="93000"/>
              </a:lnSpc>
              <a:spcBef>
                <a:spcPts val="8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McDonnell Aircraft Company designed and manufactured seve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ral different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fighter aircraft. When creating a WBS for a new airc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raft design, it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started by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using 74 predefined subsystems for building fighter aircraft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based on past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765" algn="l" rtl="0" eaLnBrk="0">
              <a:lnSpc>
                <a:spcPct val="87000"/>
              </a:lnSpc>
              <a:spcBef>
                <a:spcPts val="52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experience.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2900" algn="l" rtl="0" eaLnBrk="0">
              <a:lnSpc>
                <a:spcPct val="97000"/>
              </a:lnSpc>
              <a:spcBef>
                <a:spcPts val="107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Viewing WBSs from similar projects allows you to und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erstand different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ways to cr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eate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WBS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4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Some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keep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repository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ofWBSs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          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documentation on file to assist people work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ing on projects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13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Microsoft</a:t>
            </a:r>
            <a:r>
              <a:rPr sz="2000" i="1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many other software tools include sample files to 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assist users in creating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 WBS and Gantt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548" name="picture 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69" y="5743575"/>
            <a:ext cx="135255" cy="211074"/>
          </a:xfrm>
          <a:prstGeom prst="rect">
            <a:avLst/>
          </a:prstGeom>
        </p:spPr>
      </p:pic>
      <p:pic>
        <p:nvPicPr>
          <p:cNvPr id="550" name="picture 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1" y="5057776"/>
            <a:ext cx="135254" cy="211073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81" y="2939415"/>
            <a:ext cx="135255" cy="211073"/>
          </a:xfrm>
          <a:prstGeom prst="rect">
            <a:avLst/>
          </a:prstGeom>
        </p:spPr>
      </p:pic>
      <p:pic>
        <p:nvPicPr>
          <p:cNvPr id="554" name="picture 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2" y="1644015"/>
            <a:ext cx="135255" cy="211073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56" name="path 55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8" name="path 55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60" name="textbox 560"/>
          <p:cNvSpPr/>
          <p:nvPr/>
        </p:nvSpPr>
        <p:spPr>
          <a:xfrm>
            <a:off x="172365" y="226153"/>
            <a:ext cx="3856990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Analogy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62" name="textbox 56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 56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6" name="rect 566"/>
          <p:cNvSpPr/>
          <p:nvPr/>
        </p:nvSpPr>
        <p:spPr>
          <a:xfrm>
            <a:off x="1073543" y="5288293"/>
            <a:ext cx="1144527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8" name="rect 568"/>
          <p:cNvSpPr/>
          <p:nvPr/>
        </p:nvSpPr>
        <p:spPr>
          <a:xfrm>
            <a:off x="4903355" y="4983493"/>
            <a:ext cx="3928871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0" name="textbox 570"/>
          <p:cNvSpPr/>
          <p:nvPr/>
        </p:nvSpPr>
        <p:spPr>
          <a:xfrm>
            <a:off x="295581" y="1151377"/>
            <a:ext cx="8549640" cy="4914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Top-down approach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 with the largest items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project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break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them into subordinate items. Most project managers con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sider this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855" algn="l" rtl="0" eaLnBrk="0">
              <a:lnSpc>
                <a:spcPct val="87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 to be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ventional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5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 refining the work into greater and greater levels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detail. 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completion, all resources should be assigned at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work package level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Best suited to project managers who have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vast technical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insight and a big-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picture perspectiv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115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Bottom-up approach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start with many sp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ecific tasks related to the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possible, and then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aggregate and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them into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summary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855" algn="l" rtl="0" eaLnBrk="0">
              <a:lnSpc>
                <a:spcPct val="88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activities, or hi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gher levels in the WBS.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89000"/>
              </a:lnSpc>
              <a:spcBef>
                <a:spcPts val="156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used for projects that represent entirely new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systems or approaches to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doing a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job, or used to help create synergy with a project te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8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Can be very time consuming, but can also be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very efficient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572" name="picture 5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69" y="5796915"/>
            <a:ext cx="135255" cy="211074"/>
          </a:xfrm>
          <a:prstGeom prst="rect">
            <a:avLst/>
          </a:prstGeom>
        </p:spPr>
      </p:pic>
      <p:pic>
        <p:nvPicPr>
          <p:cNvPr id="574" name="picture 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0" y="5034915"/>
            <a:ext cx="135255" cy="211073"/>
          </a:xfrm>
          <a:prstGeom prst="rect">
            <a:avLst/>
          </a:prstGeom>
        </p:spPr>
      </p:pic>
      <p:pic>
        <p:nvPicPr>
          <p:cNvPr id="576" name="picture 5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68" y="3114685"/>
            <a:ext cx="135255" cy="211073"/>
          </a:xfrm>
          <a:prstGeom prst="rect">
            <a:avLst/>
          </a:prstGeom>
        </p:spPr>
      </p:pic>
      <p:pic>
        <p:nvPicPr>
          <p:cNvPr id="578" name="picture 5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269" y="2352679"/>
            <a:ext cx="135255" cy="211073"/>
          </a:xfrm>
          <a:prstGeom prst="rect">
            <a:avLst/>
          </a:prstGeom>
        </p:spPr>
      </p:pic>
      <p:sp>
        <p:nvSpPr>
          <p:cNvPr id="580" name="textbox 580"/>
          <p:cNvSpPr/>
          <p:nvPr/>
        </p:nvSpPr>
        <p:spPr>
          <a:xfrm>
            <a:off x="172365" y="226153"/>
            <a:ext cx="6487795" cy="447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Top-Down and Bottom-Up A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pproaches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582" name="path 58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4" name="path 58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88" name="textbox 58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90" name="textbox 590"/>
          <p:cNvSpPr/>
          <p:nvPr/>
        </p:nvSpPr>
        <p:spPr>
          <a:xfrm>
            <a:off x="9031492" y="6830611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ct 59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4" name="textbox 594"/>
          <p:cNvSpPr/>
          <p:nvPr/>
        </p:nvSpPr>
        <p:spPr>
          <a:xfrm>
            <a:off x="295581" y="1151389"/>
            <a:ext cx="89134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870" indent="-34417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technique that uses branc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radiating out from a core idea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structure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thoughts and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ideas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allows people to write and even draw pictures of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ideas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5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This more visual, less structured approach to defining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then grouping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algn="l" rtl="0" eaLnBrk="0">
              <a:lnSpc>
                <a:spcPct val="89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tasks can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unlock creativity among individuals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increase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participation and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morale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among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teams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100000"/>
              </a:lnSpc>
              <a:spcBef>
                <a:spcPts val="160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5-7 shows a diagram created by MatchWare’s </a:t>
            </a:r>
            <a:r>
              <a:rPr sz="2100" u="sng" kern="0" spc="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Mi</a:t>
            </a:r>
            <a:r>
              <a:rPr sz="2100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ndView</a:t>
            </a:r>
            <a:r>
              <a:rPr sz="2100" u="sng" kern="0" spc="1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software</a:t>
            </a:r>
            <a:r>
              <a:rPr sz="2100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uses mind mapping to create a WBS for the IT upgrade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opening case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textbook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6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5-8 shows the Gantt chart generated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 the mind map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1950" indent="-349250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 the mind-mapping documents are complete, you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can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convert them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into a chart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tabular WBS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596" name="picture 5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70" y="4699649"/>
            <a:ext cx="135255" cy="211073"/>
          </a:xfrm>
          <a:prstGeom prst="rect">
            <a:avLst/>
          </a:prstGeom>
        </p:spPr>
      </p:pic>
      <p:pic>
        <p:nvPicPr>
          <p:cNvPr id="598" name="picture 5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72" y="2474604"/>
            <a:ext cx="135255" cy="211073"/>
          </a:xfrm>
          <a:prstGeom prst="rect">
            <a:avLst/>
          </a:prstGeom>
        </p:spPr>
      </p:pic>
      <p:pic>
        <p:nvPicPr>
          <p:cNvPr id="600" name="picture 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271" y="2017404"/>
            <a:ext cx="135255" cy="211073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02" name="path 60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4" name="path 60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06" name="textbox 606"/>
          <p:cNvSpPr/>
          <p:nvPr/>
        </p:nvSpPr>
        <p:spPr>
          <a:xfrm>
            <a:off x="167075" y="226153"/>
            <a:ext cx="3790950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Mind Mapping (1</a:t>
            </a:r>
            <a:r>
              <a:rPr sz="3200" kern="0" spc="1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608" name="textbox 60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 7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2" name="path 7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" name="path 7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8394" y="1004572"/>
            <a:ext cx="8914102" cy="6041134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166102" y="208382"/>
            <a:ext cx="8260715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is Project</a:t>
            </a:r>
            <a:r>
              <a:rPr sz="36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Management? (3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9106972" y="6830611"/>
            <a:ext cx="10160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 61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12" name="picture 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200" y="1153922"/>
            <a:ext cx="9035795" cy="5704751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14" name="path 61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16" name="path 61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18" name="textbox 618"/>
          <p:cNvSpPr/>
          <p:nvPr/>
        </p:nvSpPr>
        <p:spPr>
          <a:xfrm>
            <a:off x="167075" y="226153"/>
            <a:ext cx="3790950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Mind Mapping (2</a:t>
            </a:r>
            <a:r>
              <a:rPr sz="3200" kern="0" spc="1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620" name="textbox 62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622" name="textbox 622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ect 62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26" name="path 62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8" name="path 62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30" name="picture 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00200" y="995437"/>
            <a:ext cx="5919215" cy="6059412"/>
          </a:xfrm>
          <a:prstGeom prst="rect">
            <a:avLst/>
          </a:prstGeom>
        </p:spPr>
      </p:pic>
      <p:sp>
        <p:nvSpPr>
          <p:cNvPr id="632" name="textbox 632"/>
          <p:cNvSpPr/>
          <p:nvPr/>
        </p:nvSpPr>
        <p:spPr>
          <a:xfrm>
            <a:off x="167075" y="226153"/>
            <a:ext cx="3790950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Mind Mapping (3</a:t>
            </a:r>
            <a:r>
              <a:rPr sz="3200" kern="0" spc="1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634" name="textbox 63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636" name="textbox 636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rect 638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0" name="textbox 640"/>
          <p:cNvSpPr/>
          <p:nvPr/>
        </p:nvSpPr>
        <p:spPr>
          <a:xfrm>
            <a:off x="333681" y="1151389"/>
            <a:ext cx="8469630" cy="47745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items listed in the WBS are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vague</a:t>
            </a:r>
            <a:r>
              <a:rPr sz="2100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(without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details)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4490" indent="-35179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dictionary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 document that descri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bes </a:t>
            </a:r>
            <a:r>
              <a:rPr sz="2100" i="1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 information</a:t>
            </a:r>
            <a:r>
              <a:rPr sz="2100" i="1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about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WBS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Definition of</a:t>
            </a:r>
            <a:r>
              <a:rPr sz="2000" kern="0" spc="-2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work involved in the task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-- a clarification &amp; explanation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makes the summary description in the WBS easie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 to understand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algn="l" rtl="0" eaLnBrk="0">
              <a:lnSpc>
                <a:spcPct val="87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terms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taken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complete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8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Format of</a:t>
            </a:r>
            <a:r>
              <a:rPr lang="en-US"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WBS dictionary can vary b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ased on project needs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teams often review WBS dictionary entries from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similar tasks to get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better idea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create their entries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8775" indent="-34607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approved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scope statement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its associat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ed</a:t>
            </a:r>
            <a:r>
              <a:rPr sz="2100" i="1" kern="0" spc="1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and</a:t>
            </a:r>
            <a:r>
              <a:rPr sz="2100" i="1" kern="0" spc="2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dictionary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sco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 baseline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8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u="sng" kern="0" spc="-4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Performance in meeting project scope goals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is based on 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scope baseline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642" name="picture 6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2" y="5644527"/>
            <a:ext cx="135255" cy="211073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71" y="4059569"/>
            <a:ext cx="135255" cy="211073"/>
          </a:xfrm>
          <a:prstGeom prst="rect">
            <a:avLst/>
          </a:prstGeom>
        </p:spPr>
      </p:pic>
      <p:pic>
        <p:nvPicPr>
          <p:cNvPr id="646" name="picture 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4364" y="2505084"/>
            <a:ext cx="135255" cy="211073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648" name="path 64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0" name="path 65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52" name="textbox 652"/>
          <p:cNvSpPr/>
          <p:nvPr/>
        </p:nvSpPr>
        <p:spPr>
          <a:xfrm>
            <a:off x="165448" y="226153"/>
            <a:ext cx="4062729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Dictionary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656" name="textbox 65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658" name="textbox 65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rect 66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2" name="rect 662"/>
          <p:cNvSpPr/>
          <p:nvPr/>
        </p:nvSpPr>
        <p:spPr>
          <a:xfrm>
            <a:off x="6972300" y="910080"/>
            <a:ext cx="1920240" cy="193549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70" name="group 70"/>
          <p:cNvGrpSpPr/>
          <p:nvPr/>
        </p:nvGrpSpPr>
        <p:grpSpPr>
          <a:xfrm rot="21600000">
            <a:off x="571500" y="1067052"/>
            <a:ext cx="7886700" cy="5445256"/>
            <a:chOff x="0" y="0"/>
            <a:chExt cx="7886700" cy="5445256"/>
          </a:xfrm>
        </p:grpSpPr>
        <p:sp>
          <p:nvSpPr>
            <p:cNvPr id="664" name="path 664"/>
            <p:cNvSpPr/>
            <p:nvPr/>
          </p:nvSpPr>
          <p:spPr>
            <a:xfrm>
              <a:off x="0" y="0"/>
              <a:ext cx="7886700" cy="324614"/>
            </a:xfrm>
            <a:custGeom>
              <a:avLst/>
              <a:gdLst/>
              <a:ahLst/>
              <a:cxnLst/>
              <a:rect l="0" t="0" r="0" b="0"/>
              <a:pathLst>
                <a:path w="12420" h="511">
                  <a:moveTo>
                    <a:pt x="0" y="511"/>
                  </a:moveTo>
                  <a:lnTo>
                    <a:pt x="12420" y="511"/>
                  </a:lnTo>
                  <a:lnTo>
                    <a:pt x="12420" y="0"/>
                  </a:lnTo>
                  <a:lnTo>
                    <a:pt x="0" y="0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0098D4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6" name="path 666"/>
            <p:cNvSpPr/>
            <p:nvPr/>
          </p:nvSpPr>
          <p:spPr>
            <a:xfrm>
              <a:off x="0" y="324614"/>
              <a:ext cx="7886700" cy="370840"/>
            </a:xfrm>
            <a:custGeom>
              <a:avLst/>
              <a:gdLst/>
              <a:ahLst/>
              <a:cxnLst/>
              <a:rect l="0" t="0" r="0" b="0"/>
              <a:pathLst>
                <a:path w="12420" h="584">
                  <a:moveTo>
                    <a:pt x="0" y="584"/>
                  </a:moveTo>
                  <a:lnTo>
                    <a:pt x="12420" y="584"/>
                  </a:lnTo>
                  <a:lnTo>
                    <a:pt x="12420" y="0"/>
                  </a:lnTo>
                  <a:lnTo>
                    <a:pt x="0" y="0"/>
                  </a:lnTo>
                  <a:lnTo>
                    <a:pt x="0" y="584"/>
                  </a:lnTo>
                  <a:close/>
                </a:path>
              </a:pathLst>
            </a:custGeom>
            <a:solidFill>
              <a:srgbClr val="CBDDE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8" name="path 668"/>
            <p:cNvSpPr/>
            <p:nvPr/>
          </p:nvSpPr>
          <p:spPr>
            <a:xfrm>
              <a:off x="0" y="695454"/>
              <a:ext cx="7886700" cy="370840"/>
            </a:xfrm>
            <a:custGeom>
              <a:avLst/>
              <a:gdLst/>
              <a:ahLst/>
              <a:cxnLst/>
              <a:rect l="0" t="0" r="0" b="0"/>
              <a:pathLst>
                <a:path w="12420" h="584">
                  <a:moveTo>
                    <a:pt x="0" y="584"/>
                  </a:moveTo>
                  <a:lnTo>
                    <a:pt x="12420" y="584"/>
                  </a:lnTo>
                  <a:lnTo>
                    <a:pt x="12420" y="0"/>
                  </a:lnTo>
                  <a:lnTo>
                    <a:pt x="0" y="0"/>
                  </a:lnTo>
                  <a:lnTo>
                    <a:pt x="0" y="584"/>
                  </a:lnTo>
                  <a:close/>
                </a:path>
              </a:pathLst>
            </a:custGeom>
            <a:solidFill>
              <a:srgbClr val="E7EFF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0" name="path 670"/>
            <p:cNvSpPr/>
            <p:nvPr/>
          </p:nvSpPr>
          <p:spPr>
            <a:xfrm>
              <a:off x="0" y="1066294"/>
              <a:ext cx="7886700" cy="370839"/>
            </a:xfrm>
            <a:custGeom>
              <a:avLst/>
              <a:gdLst/>
              <a:ahLst/>
              <a:cxnLst/>
              <a:rect l="0" t="0" r="0" b="0"/>
              <a:pathLst>
                <a:path w="12420" h="583">
                  <a:moveTo>
                    <a:pt x="0" y="583"/>
                  </a:moveTo>
                  <a:lnTo>
                    <a:pt x="12420" y="583"/>
                  </a:lnTo>
                  <a:lnTo>
                    <a:pt x="12420" y="0"/>
                  </a:lnTo>
                  <a:lnTo>
                    <a:pt x="0" y="0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CBDDE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2" name="path 672"/>
            <p:cNvSpPr/>
            <p:nvPr/>
          </p:nvSpPr>
          <p:spPr>
            <a:xfrm>
              <a:off x="0" y="1437136"/>
              <a:ext cx="7886700" cy="4008120"/>
            </a:xfrm>
            <a:custGeom>
              <a:avLst/>
              <a:gdLst/>
              <a:ahLst/>
              <a:cxnLst/>
              <a:rect l="0" t="0" r="0" b="0"/>
              <a:pathLst>
                <a:path w="12420" h="6312">
                  <a:moveTo>
                    <a:pt x="0" y="6312"/>
                  </a:moveTo>
                  <a:lnTo>
                    <a:pt x="12420" y="6312"/>
                  </a:lnTo>
                  <a:lnTo>
                    <a:pt x="12420" y="0"/>
                  </a:lnTo>
                  <a:lnTo>
                    <a:pt x="0" y="0"/>
                  </a:lnTo>
                  <a:lnTo>
                    <a:pt x="0" y="6312"/>
                  </a:lnTo>
                  <a:close/>
                </a:path>
              </a:pathLst>
            </a:custGeom>
            <a:solidFill>
              <a:srgbClr val="E7EFF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74" name="rect 674"/>
          <p:cNvSpPr/>
          <p:nvPr/>
        </p:nvSpPr>
        <p:spPr>
          <a:xfrm>
            <a:off x="2151888" y="5021831"/>
            <a:ext cx="1022607" cy="22555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6" name="rect 676"/>
          <p:cNvSpPr/>
          <p:nvPr/>
        </p:nvSpPr>
        <p:spPr>
          <a:xfrm>
            <a:off x="6824472" y="3314951"/>
            <a:ext cx="1370076" cy="22555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72" name="group 72"/>
          <p:cNvGrpSpPr/>
          <p:nvPr/>
        </p:nvGrpSpPr>
        <p:grpSpPr>
          <a:xfrm rot="21600000">
            <a:off x="662940" y="3558792"/>
            <a:ext cx="7706865" cy="713234"/>
            <a:chOff x="0" y="0"/>
            <a:chExt cx="7706865" cy="713234"/>
          </a:xfrm>
        </p:grpSpPr>
        <p:sp>
          <p:nvSpPr>
            <p:cNvPr id="678" name="path 678"/>
            <p:cNvSpPr/>
            <p:nvPr/>
          </p:nvSpPr>
          <p:spPr>
            <a:xfrm>
              <a:off x="0" y="0"/>
              <a:ext cx="836677" cy="225554"/>
            </a:xfrm>
            <a:custGeom>
              <a:avLst/>
              <a:gdLst/>
              <a:ahLst/>
              <a:cxnLst/>
              <a:rect l="0" t="0" r="0" b="0"/>
              <a:pathLst>
                <a:path w="1317" h="355">
                  <a:moveTo>
                    <a:pt x="0" y="355"/>
                  </a:moveTo>
                  <a:lnTo>
                    <a:pt x="1317" y="355"/>
                  </a:lnTo>
                  <a:lnTo>
                    <a:pt x="1317" y="0"/>
                  </a:lnTo>
                  <a:lnTo>
                    <a:pt x="0" y="0"/>
                  </a:lnTo>
                  <a:lnTo>
                    <a:pt x="0" y="355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0" name="path 680"/>
            <p:cNvSpPr/>
            <p:nvPr/>
          </p:nvSpPr>
          <p:spPr>
            <a:xfrm>
              <a:off x="836675" y="0"/>
              <a:ext cx="5637275" cy="225554"/>
            </a:xfrm>
            <a:custGeom>
              <a:avLst/>
              <a:gdLst/>
              <a:ahLst/>
              <a:cxnLst/>
              <a:rect l="0" t="0" r="0" b="0"/>
              <a:pathLst>
                <a:path w="8877" h="355">
                  <a:moveTo>
                    <a:pt x="0" y="355"/>
                  </a:moveTo>
                  <a:lnTo>
                    <a:pt x="8877" y="355"/>
                  </a:lnTo>
                  <a:lnTo>
                    <a:pt x="8877" y="0"/>
                  </a:lnTo>
                  <a:lnTo>
                    <a:pt x="0" y="0"/>
                  </a:lnTo>
                  <a:lnTo>
                    <a:pt x="0" y="355"/>
                  </a:lnTo>
                  <a:close/>
                </a:path>
              </a:pathLst>
            </a:custGeom>
            <a:solidFill>
              <a:srgbClr val="CFFFC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2" name="path 682"/>
            <p:cNvSpPr/>
            <p:nvPr/>
          </p:nvSpPr>
          <p:spPr>
            <a:xfrm>
              <a:off x="0" y="0"/>
              <a:ext cx="7706865" cy="713234"/>
            </a:xfrm>
            <a:custGeom>
              <a:avLst/>
              <a:gdLst/>
              <a:ahLst/>
              <a:cxnLst/>
              <a:rect l="0" t="0" r="0" b="0"/>
              <a:pathLst>
                <a:path w="12136" h="1123">
                  <a:moveTo>
                    <a:pt x="10917" y="355"/>
                  </a:moveTo>
                  <a:lnTo>
                    <a:pt x="12136" y="355"/>
                  </a:lnTo>
                  <a:lnTo>
                    <a:pt x="12136" y="0"/>
                  </a:lnTo>
                  <a:lnTo>
                    <a:pt x="10917" y="0"/>
                  </a:lnTo>
                  <a:lnTo>
                    <a:pt x="10917" y="355"/>
                  </a:lnTo>
                  <a:close/>
                </a:path>
                <a:path w="12136" h="1123">
                  <a:moveTo>
                    <a:pt x="0" y="739"/>
                  </a:moveTo>
                  <a:lnTo>
                    <a:pt x="7984" y="739"/>
                  </a:lnTo>
                  <a:lnTo>
                    <a:pt x="7984" y="384"/>
                  </a:lnTo>
                  <a:lnTo>
                    <a:pt x="0" y="384"/>
                  </a:lnTo>
                  <a:lnTo>
                    <a:pt x="0" y="739"/>
                  </a:lnTo>
                  <a:close/>
                </a:path>
                <a:path w="12136" h="1123">
                  <a:moveTo>
                    <a:pt x="7984" y="739"/>
                  </a:moveTo>
                  <a:lnTo>
                    <a:pt x="8071" y="739"/>
                  </a:lnTo>
                  <a:lnTo>
                    <a:pt x="8071" y="384"/>
                  </a:lnTo>
                  <a:lnTo>
                    <a:pt x="7984" y="384"/>
                  </a:lnTo>
                  <a:lnTo>
                    <a:pt x="7984" y="739"/>
                  </a:lnTo>
                  <a:close/>
                </a:path>
                <a:path w="12136" h="1123">
                  <a:moveTo>
                    <a:pt x="8071" y="739"/>
                  </a:moveTo>
                  <a:lnTo>
                    <a:pt x="11148" y="739"/>
                  </a:lnTo>
                  <a:lnTo>
                    <a:pt x="11148" y="384"/>
                  </a:lnTo>
                  <a:lnTo>
                    <a:pt x="8071" y="384"/>
                  </a:lnTo>
                  <a:lnTo>
                    <a:pt x="8071" y="739"/>
                  </a:lnTo>
                  <a:close/>
                </a:path>
                <a:path w="12136" h="1123">
                  <a:moveTo>
                    <a:pt x="0" y="1123"/>
                  </a:moveTo>
                  <a:lnTo>
                    <a:pt x="1264" y="1123"/>
                  </a:lnTo>
                  <a:lnTo>
                    <a:pt x="1264" y="767"/>
                  </a:lnTo>
                  <a:lnTo>
                    <a:pt x="0" y="767"/>
                  </a:lnTo>
                  <a:lnTo>
                    <a:pt x="0" y="1123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84" name="rect 684"/>
          <p:cNvSpPr/>
          <p:nvPr/>
        </p:nvSpPr>
        <p:spPr>
          <a:xfrm>
            <a:off x="3226308" y="5021831"/>
            <a:ext cx="4104132" cy="22555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6" name="rect 686"/>
          <p:cNvSpPr/>
          <p:nvPr/>
        </p:nvSpPr>
        <p:spPr>
          <a:xfrm>
            <a:off x="2334768" y="2171449"/>
            <a:ext cx="1467611" cy="24078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8" name="rect 688"/>
          <p:cNvSpPr/>
          <p:nvPr/>
        </p:nvSpPr>
        <p:spPr>
          <a:xfrm>
            <a:off x="662940" y="1800609"/>
            <a:ext cx="1789176" cy="24078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0" name="rect 690"/>
          <p:cNvSpPr/>
          <p:nvPr/>
        </p:nvSpPr>
        <p:spPr>
          <a:xfrm>
            <a:off x="2452116" y="1800609"/>
            <a:ext cx="382522" cy="24078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2" name="rect 692"/>
          <p:cNvSpPr/>
          <p:nvPr/>
        </p:nvSpPr>
        <p:spPr>
          <a:xfrm>
            <a:off x="4965192" y="3314951"/>
            <a:ext cx="1807463" cy="22555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4" name="rect 694"/>
          <p:cNvSpPr/>
          <p:nvPr/>
        </p:nvSpPr>
        <p:spPr>
          <a:xfrm>
            <a:off x="6772655" y="3314951"/>
            <a:ext cx="51816" cy="22555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6" name="rect 696"/>
          <p:cNvSpPr/>
          <p:nvPr/>
        </p:nvSpPr>
        <p:spPr>
          <a:xfrm>
            <a:off x="662940" y="2568192"/>
            <a:ext cx="1068322" cy="240794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98" name="table 698"/>
          <p:cNvGraphicFramePr>
            <a:graphicFrameLocks noGrp="1"/>
          </p:cNvGraphicFramePr>
          <p:nvPr/>
        </p:nvGraphicFramePr>
        <p:xfrm>
          <a:off x="565150" y="1060704"/>
          <a:ext cx="7899400" cy="5457825"/>
        </p:xfrm>
        <a:graphic>
          <a:graphicData uri="http://schemas.openxmlformats.org/drawingml/2006/table">
            <a:tbl>
              <a:tblPr/>
              <a:tblGrid>
                <a:gridCol w="7899400"/>
              </a:tblGrid>
              <a:tr h="3308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5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24430" algn="l" rtl="0" eaLnBrk="0">
                        <a:lnSpc>
                          <a:spcPct val="87000"/>
                        </a:lnSpc>
                      </a:pPr>
                      <a:r>
                        <a:rPr sz="17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WBS Dictionary Entry </a:t>
                      </a:r>
                      <a:r>
                        <a:rPr sz="17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March 20</a:t>
                      </a:r>
                      <a:endParaRPr sz="17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4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2870" algn="l" rtl="0" eaLnBrk="0">
                        <a:lnSpc>
                          <a:spcPct val="88000"/>
                        </a:lnSpc>
                      </a:pPr>
                      <a:r>
                        <a:rPr sz="1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Project Title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: Inform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ation Technology (IT) Upgrade Project</a:t>
                      </a:r>
                      <a:endParaRPr sz="17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4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695" algn="l" rtl="0" eaLnBrk="0">
                        <a:lnSpc>
                          <a:spcPct val="78000"/>
                        </a:lnSpc>
                      </a:pPr>
                      <a:r>
                        <a:rPr sz="1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WBS Item Number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: 2.2</a:t>
                      </a:r>
                      <a:endParaRPr sz="17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4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695" algn="l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1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WBS Item Name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: Database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Update</a:t>
                      </a:r>
                      <a:endParaRPr sz="17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7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5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695" indent="635" algn="l" rtl="0" eaLnBrk="0">
                        <a:lnSpc>
                          <a:spcPct val="96000"/>
                        </a:lnSpc>
                      </a:pPr>
                      <a:r>
                        <a:rPr sz="17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Description</a:t>
                      </a:r>
                      <a:r>
                        <a:rPr sz="17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: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 IT department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maintains</a:t>
                      </a:r>
                      <a:r>
                        <a:rPr sz="15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 online database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of</a:t>
                      </a:r>
                      <a:r>
                        <a:rPr sz="15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hardware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and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software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on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   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 corporate intranet. We need to make</a:t>
                      </a:r>
                      <a:r>
                        <a:rPr sz="15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sure that we know exactly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what har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dware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and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98425" indent="8255" algn="l" rtl="0" eaLnBrk="0">
                        <a:lnSpc>
                          <a:spcPct val="101000"/>
                        </a:lnSpc>
                        <a:spcBef>
                          <a:spcPts val="240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software employe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es</a:t>
                      </a:r>
                      <a:r>
                        <a:rPr sz="15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are currently using and if</a:t>
                      </a:r>
                      <a:r>
                        <a:rPr sz="15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they have any unique needs before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we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decide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   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what to order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for the upgrade. </a:t>
                      </a:r>
                      <a:r>
                        <a:rPr sz="1500" kern="0" spc="4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This task will involve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reviewing information</a:t>
                      </a:r>
                      <a:r>
                        <a:rPr sz="1500" i="1" kern="0" spc="-2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from</a:t>
                      </a:r>
                      <a:r>
                        <a:rPr sz="1500" i="1" kern="0" spc="9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</a:t>
                      </a:r>
                      <a:r>
                        <a:rPr sz="1500" i="1" kern="0" spc="8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current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5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6045" indent="-4445" algn="l" rtl="0" eaLnBrk="0">
                        <a:lnSpc>
                          <a:spcPct val="101000"/>
                        </a:lnSpc>
                      </a:pP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database,</a:t>
                      </a:r>
                      <a:r>
                        <a:rPr sz="1500" i="1" kern="0" spc="-16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producing reports that list each department’s employees and location, and updating</a:t>
                      </a:r>
                      <a:r>
                        <a:rPr sz="1500" i="1" kern="0" spc="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 data after</a:t>
                      </a:r>
                      <a:r>
                        <a:rPr sz="1500" i="1" kern="0" spc="-17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performing the</a:t>
                      </a:r>
                      <a:r>
                        <a:rPr sz="1500" i="1" kern="0" spc="-16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physical inventory and receiving inputs</a:t>
                      </a:r>
                      <a:r>
                        <a:rPr sz="1500" i="1" kern="0" spc="-2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from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department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100965" algn="l" rtl="0" eaLnBrk="0">
                        <a:lnSpc>
                          <a:spcPct val="81000"/>
                        </a:lnSpc>
                        <a:spcBef>
                          <a:spcPts val="405"/>
                        </a:spcBef>
                      </a:pP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managers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. Our project</a:t>
                      </a:r>
                      <a:r>
                        <a:rPr sz="15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sponsor will send a notice to all department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managers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communic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ate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66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9060" algn="l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 importance</a:t>
                      </a:r>
                      <a:r>
                        <a:rPr sz="15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of</a:t>
                      </a:r>
                      <a:r>
                        <a:rPr sz="15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this project and this particular task. In addition to</a:t>
                      </a: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general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hardware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and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107315" algn="l" rtl="0" eaLnBrk="0">
                        <a:lnSpc>
                          <a:spcPct val="87000"/>
                        </a:lnSpc>
                        <a:spcBef>
                          <a:spcPts val="355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software upgrades, the project sponsors will ask the department managers</a:t>
                      </a:r>
                      <a:r>
                        <a:rPr sz="15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provide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99060" indent="3810" algn="l" rtl="0" eaLnBrk="0">
                        <a:lnSpc>
                          <a:spcPct val="95000"/>
                        </a:lnSpc>
                        <a:spcBef>
                          <a:spcPts val="335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information</a:t>
                      </a:r>
                      <a:r>
                        <a:rPr sz="15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for any unique requirements they might have that could affect the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upgrades. </a:t>
                      </a:r>
                      <a:r>
                        <a:rPr sz="1500" kern="0" spc="4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This</a:t>
                      </a:r>
                      <a:r>
                        <a:rPr sz="1500" kern="0" spc="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 </a:t>
                      </a:r>
                      <a:r>
                        <a:rPr sz="1500" kern="0" spc="5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task also includes </a:t>
                      </a:r>
                      <a:r>
                        <a:rPr sz="1500" i="1" kern="0" spc="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updating the inven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tory data</a:t>
                      </a:r>
                      <a:r>
                        <a:rPr sz="1500" i="1" kern="0" spc="-25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for network hardware and</a:t>
                      </a:r>
                      <a:r>
                        <a:rPr sz="1500" i="1" kern="0" spc="-6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i="1" kern="0" spc="40" dirty="0">
                          <a:solidFill>
                            <a:srgbClr val="000099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software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.</a:t>
                      </a:r>
                      <a:r>
                        <a:rPr sz="15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After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99060" indent="-1270" algn="l" rtl="0" eaLnBrk="0">
                        <a:lnSpc>
                          <a:spcPct val="103000"/>
                        </a:lnSpc>
                        <a:spcBef>
                          <a:spcPts val="235"/>
                        </a:spcBef>
                      </a:pP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updating the inventory database, we will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send an e-mail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 each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department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manager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verify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the informati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on</a:t>
                      </a:r>
                      <a:r>
                        <a:rPr sz="15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and make changes online as needed. Department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managers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will be responsible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for ensuring that their people are available and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cooperative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during the physical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inven</a:t>
                      </a: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tory.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  <a:p>
                      <a:pPr marL="96520" indent="7620" algn="l" rtl="0" eaLnBrk="0">
                        <a:lnSpc>
                          <a:spcPct val="101000"/>
                        </a:lnSpc>
                        <a:spcBef>
                          <a:spcPts val="205"/>
                        </a:spcBef>
                      </a:pP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Completing this task is dependent on WBS Item Number</a:t>
                      </a:r>
                      <a:r>
                        <a:rPr sz="1500" kern="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2.1, Physical</a:t>
                      </a:r>
                      <a:r>
                        <a:rPr sz="1500" kern="0" spc="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Inventory,</a:t>
                      </a:r>
                      <a:r>
                        <a:rPr sz="1500" kern="0" spc="1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an</a:t>
                      </a:r>
                      <a:r>
                        <a:rPr sz="1500" kern="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d must</a:t>
                      </a:r>
                      <a:r>
                        <a:rPr sz="1500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        </a:t>
                      </a:r>
                      <a:r>
                        <a:rPr sz="1500" kern="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precede WB</a:t>
                      </a: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 Item Number 3.0, Hardware and</a:t>
                      </a:r>
                      <a:r>
                        <a:rPr sz="1500" kern="0" spc="1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500" kern="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Software Acquisition.</a:t>
                      </a:r>
                      <a:endParaRPr sz="1500" dirty="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0" name="path 700"/>
          <p:cNvSpPr/>
          <p:nvPr/>
        </p:nvSpPr>
        <p:spPr>
          <a:xfrm>
            <a:off x="3209610" y="5021831"/>
            <a:ext cx="51811" cy="225554"/>
          </a:xfrm>
          <a:custGeom>
            <a:avLst/>
            <a:gdLst/>
            <a:ahLst/>
            <a:cxnLst/>
            <a:rect l="0" t="0" r="0" b="0"/>
            <a:pathLst>
              <a:path w="81" h="355">
                <a:moveTo>
                  <a:pt x="0" y="355"/>
                </a:moveTo>
                <a:lnTo>
                  <a:pt x="81" y="355"/>
                </a:lnTo>
                <a:lnTo>
                  <a:pt x="81" y="0"/>
                </a:lnTo>
                <a:lnTo>
                  <a:pt x="0" y="0"/>
                </a:lnTo>
                <a:lnTo>
                  <a:pt x="0" y="355"/>
                </a:lnTo>
                <a:close/>
              </a:path>
            </a:pathLst>
          </a:cu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2" name="textbox 702"/>
          <p:cNvSpPr/>
          <p:nvPr/>
        </p:nvSpPr>
        <p:spPr>
          <a:xfrm>
            <a:off x="165448" y="226153"/>
            <a:ext cx="4062729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Dictionary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 </a:t>
            </a: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704" name="textbox 704"/>
          <p:cNvSpPr/>
          <p:nvPr/>
        </p:nvSpPr>
        <p:spPr>
          <a:xfrm>
            <a:off x="2414676" y="6626478"/>
            <a:ext cx="4102100" cy="3943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Table</a:t>
            </a:r>
            <a:r>
              <a:rPr sz="18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5-6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Sample</a:t>
            </a:r>
            <a:r>
              <a:rPr sz="18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WBS</a:t>
            </a:r>
            <a:r>
              <a:rPr sz="18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dictionary</a:t>
            </a:r>
            <a:r>
              <a:rPr sz="1800" kern="0" spc="7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entry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40105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706" name="path 706"/>
          <p:cNvSpPr/>
          <p:nvPr/>
        </p:nvSpPr>
        <p:spPr>
          <a:xfrm>
            <a:off x="172972" y="982091"/>
            <a:ext cx="8720329" cy="19050"/>
          </a:xfrm>
          <a:custGeom>
            <a:avLst/>
            <a:gdLst/>
            <a:ahLst/>
            <a:cxnLst/>
            <a:rect l="0" t="0" r="0" b="0"/>
            <a:pathLst>
              <a:path w="13732" h="30">
                <a:moveTo>
                  <a:pt x="0" y="15"/>
                </a:moveTo>
                <a:lnTo>
                  <a:pt x="13732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8" name="textbox 70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 71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2" name="rect 712"/>
          <p:cNvSpPr/>
          <p:nvPr/>
        </p:nvSpPr>
        <p:spPr>
          <a:xfrm>
            <a:off x="1169555" y="3331288"/>
            <a:ext cx="7639812" cy="25298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4" name="rect 714"/>
          <p:cNvSpPr/>
          <p:nvPr/>
        </p:nvSpPr>
        <p:spPr>
          <a:xfrm>
            <a:off x="1169555" y="3605608"/>
            <a:ext cx="2014728" cy="252982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6" name="textbox 716"/>
          <p:cNvSpPr/>
          <p:nvPr/>
        </p:nvSpPr>
        <p:spPr>
          <a:xfrm>
            <a:off x="295581" y="1146628"/>
            <a:ext cx="8526780" cy="53422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 a good W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BS is not an easy task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usually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requires</a:t>
            </a:r>
            <a:r>
              <a:rPr sz="2100" kern="0" spc="1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several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060" indent="8255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iterations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Often, it is best to use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 combination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approaches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project’s WBS.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Basic principles for creating good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and WBS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dictionary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10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unit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appear at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only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one place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WBS.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78000"/>
              </a:lnSpc>
              <a:spcBef>
                <a:spcPts val="56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content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sum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ofthe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below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75030" indent="-394970" algn="l" rtl="0" eaLnBrk="0">
              <a:lnSpc>
                <a:spcPct val="89000"/>
              </a:lnSpc>
              <a:spcBef>
                <a:spcPts val="775"/>
              </a:spcBef>
            </a:pPr>
            <a:r>
              <a:rPr sz="16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</a:t>
            </a:r>
            <a:r>
              <a:rPr sz="16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item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only</a:t>
            </a: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one</a:t>
            </a: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</a:t>
            </a:r>
            <a:r>
              <a:rPr sz="18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even though many people 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may be worki</a:t>
            </a:r>
            <a:r>
              <a:rPr sz="18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 on</a:t>
            </a:r>
            <a:r>
              <a:rPr sz="18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84555" indent="-404495" algn="l" rtl="0" eaLnBrk="0">
              <a:lnSpc>
                <a:spcPct val="89000"/>
              </a:lnSpc>
              <a:spcBef>
                <a:spcPts val="77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must be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consistent with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way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which work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going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be performed;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serve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first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purposes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only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18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practical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81380" indent="-405130" algn="l" rtl="0" eaLnBrk="0">
              <a:lnSpc>
                <a:spcPct val="89000"/>
              </a:lnSpc>
              <a:spcBef>
                <a:spcPts val="77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team members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be involved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the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ensure      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consistency and buy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-in.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73760" indent="-397510" algn="l" rtl="0" eaLnBrk="0">
              <a:lnSpc>
                <a:spcPct val="89000"/>
              </a:lnSpc>
              <a:spcBef>
                <a:spcPts val="77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vi.</a:t>
            </a:r>
            <a:r>
              <a:rPr sz="16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WBS item must be documented in a WBS dictionary to ensur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accurate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understanding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1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1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18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included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</a:t>
            </a:r>
            <a:r>
              <a:rPr sz="18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included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75665" indent="-399415" algn="l" rtl="0" eaLnBrk="0">
              <a:lnSpc>
                <a:spcPct val="89000"/>
              </a:lnSpc>
              <a:spcBef>
                <a:spcPts val="77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vii.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WBS must be a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flexible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tool to </a:t>
            </a:r>
            <a:r>
              <a:rPr sz="18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accommodate inevitable changes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while proper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ly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maintaining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18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content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according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885190" algn="l" rtl="0" eaLnBrk="0">
              <a:lnSpc>
                <a:spcPct val="78000"/>
              </a:lnSpc>
              <a:spcBef>
                <a:spcPts val="47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718" name="textbox 718"/>
          <p:cNvSpPr/>
          <p:nvPr/>
        </p:nvSpPr>
        <p:spPr>
          <a:xfrm>
            <a:off x="163413" y="226153"/>
            <a:ext cx="7773034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Advice for Creating WBS and WBS Dictiona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ry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74" name="group 7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20" name="path 72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22" name="path 72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26" name="textbox 72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728" name="textbox 728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t 73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2" name="textbox 732"/>
          <p:cNvSpPr/>
          <p:nvPr/>
        </p:nvSpPr>
        <p:spPr>
          <a:xfrm>
            <a:off x="333681" y="1151377"/>
            <a:ext cx="88753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is difficult to create a good project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WBS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7030" indent="-13970" algn="l" rtl="0" eaLnBrk="0">
              <a:lnSpc>
                <a:spcPct val="93000"/>
              </a:lnSpc>
              <a:spcBef>
                <a:spcPts val="5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project. It is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even harder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especially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on IT projects,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verify</a:t>
            </a:r>
            <a:r>
              <a:rPr sz="2100" u="sng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lang="zh-CN" sz="2100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宋体" pitchFamily="2" charset="-122"/>
                <a:cs typeface="Times New Roman" panose="02020503050405090304"/>
              </a:rPr>
              <a:t>（开发芯片）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and 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minimize</a:t>
            </a:r>
            <a:r>
              <a:rPr sz="2100" u="sng" kern="0" spc="1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changes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695" indent="-34163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team must develop a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cess for scope validation that meets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unique project nee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Careful procedures must be developed to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ensure that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customers are getting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they want,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the project team has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enough time an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resources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7240" algn="l" rtl="0" eaLnBrk="0">
              <a:lnSpc>
                <a:spcPct val="87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produce the desired products and serv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ices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2425" indent="-340360" algn="l" rtl="0" eaLnBrk="0">
              <a:lnSpc>
                <a:spcPct val="99000"/>
              </a:lnSpc>
              <a:spcBef>
                <a:spcPts val="127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projects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suffer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100" kern="0" spc="16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creep</a:t>
            </a:r>
            <a:r>
              <a:rPr sz="2100" kern="0" spc="1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lang="zh-CN" sz="2100" kern="0" spc="160" dirty="0">
                <a:solidFill>
                  <a:srgbClr val="000000">
                    <a:alpha val="100000"/>
                  </a:srgbClr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范围蔓延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–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tendency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scope to become bigger and bigge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Crucial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verify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-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users</a:t>
            </a:r>
            <a:r>
              <a:rPr sz="2000" i="1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throughout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life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cycle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</a:t>
            </a:r>
            <a:r>
              <a:rPr sz="2000" i="1" kern="0" spc="1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</a:t>
            </a:r>
            <a:r>
              <a:rPr sz="2000" i="1" kern="0" spc="-3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i="1" kern="0" spc="1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controlling</a:t>
            </a:r>
            <a:r>
              <a:rPr sz="2000" i="1" kern="0" spc="-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i="1" kern="0" spc="1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734" name="picture 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65" y="5065405"/>
            <a:ext cx="135255" cy="211073"/>
          </a:xfrm>
          <a:prstGeom prst="rect">
            <a:avLst/>
          </a:prstGeom>
        </p:spPr>
      </p:pic>
      <p:pic>
        <p:nvPicPr>
          <p:cNvPr id="736" name="picture 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71" y="3175637"/>
            <a:ext cx="135254" cy="211073"/>
          </a:xfrm>
          <a:prstGeom prst="rect">
            <a:avLst/>
          </a:prstGeom>
        </p:spPr>
      </p:pic>
      <p:sp>
        <p:nvSpPr>
          <p:cNvPr id="738" name="textbox 738"/>
          <p:cNvSpPr/>
          <p:nvPr/>
        </p:nvSpPr>
        <p:spPr>
          <a:xfrm>
            <a:off x="179690" y="226153"/>
            <a:ext cx="4545329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 Validating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Scope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(1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76" name="group 7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40" name="path 74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2" name="path 74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textbox 74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rect 74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8" name="rect 748"/>
          <p:cNvSpPr/>
          <p:nvPr/>
        </p:nvSpPr>
        <p:spPr>
          <a:xfrm>
            <a:off x="649873" y="1146063"/>
            <a:ext cx="2982467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0" name="rect 750"/>
          <p:cNvSpPr/>
          <p:nvPr/>
        </p:nvSpPr>
        <p:spPr>
          <a:xfrm>
            <a:off x="7466723" y="1146063"/>
            <a:ext cx="704085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2" name="rect 752"/>
          <p:cNvSpPr/>
          <p:nvPr/>
        </p:nvSpPr>
        <p:spPr>
          <a:xfrm>
            <a:off x="649873" y="1481343"/>
            <a:ext cx="1118617" cy="30937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4" name="textbox 754"/>
          <p:cNvSpPr/>
          <p:nvPr/>
        </p:nvSpPr>
        <p:spPr>
          <a:xfrm>
            <a:off x="295581" y="1151389"/>
            <a:ext cx="8181975" cy="5006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Configuration management (refer to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i="1" kern="0" spc="-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Int. Mgmt.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scope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validation are crucia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 to minimize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changes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validation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 formal acceptance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completed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achieved by customer inspection and sign-off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 key deliverables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295275" algn="l" rtl="0" eaLnBrk="0">
              <a:lnSpc>
                <a:spcPct val="93000"/>
              </a:lnSpc>
              <a:spcBef>
                <a:spcPts val="14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receive formal acceptance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scope, the project team mu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clear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documentation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’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procedures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evaluate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whether they were completed correctly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satisfactorily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inputs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outputs for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validation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</a:t>
            </a:r>
            <a:r>
              <a:rPr sz="2000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inputs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</a:t>
            </a:r>
            <a:r>
              <a:rPr sz="2000" i="1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verified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deliverables, and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performance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data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4860" indent="-294640" algn="l" rtl="0" eaLnBrk="0">
              <a:lnSpc>
                <a:spcPct val="89000"/>
              </a:lnSpc>
              <a:tabLst>
                <a:tab pos="625475" algn="l"/>
              </a:tabLst>
            </a:pP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outputs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accepted deliverables, change requests, work perfor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mance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information, and project docum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ents updates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756" name="picture 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72" y="5614048"/>
            <a:ext cx="135255" cy="211073"/>
          </a:xfrm>
          <a:prstGeom prst="rect">
            <a:avLst/>
          </a:prstGeom>
        </p:spPr>
      </p:pic>
      <p:pic>
        <p:nvPicPr>
          <p:cNvPr id="758" name="picture 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72" y="4852048"/>
            <a:ext cx="135255" cy="211073"/>
          </a:xfrm>
          <a:prstGeom prst="rect">
            <a:avLst/>
          </a:prstGeom>
        </p:spPr>
      </p:pic>
      <p:pic>
        <p:nvPicPr>
          <p:cNvPr id="760" name="picture 7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64" y="3297564"/>
            <a:ext cx="135255" cy="211073"/>
          </a:xfrm>
          <a:prstGeom prst="rect">
            <a:avLst/>
          </a:prstGeom>
        </p:spPr>
      </p:pic>
      <p:pic>
        <p:nvPicPr>
          <p:cNvPr id="762" name="picture 7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70" y="2840364"/>
            <a:ext cx="135255" cy="211073"/>
          </a:xfrm>
          <a:prstGeom prst="rect">
            <a:avLst/>
          </a:prstGeom>
        </p:spPr>
      </p:pic>
      <p:sp>
        <p:nvSpPr>
          <p:cNvPr id="764" name="textbox 764"/>
          <p:cNvSpPr/>
          <p:nvPr/>
        </p:nvSpPr>
        <p:spPr>
          <a:xfrm>
            <a:off x="179690" y="226153"/>
            <a:ext cx="4545329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 Validating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Scope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(2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78" name="group 7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66" name="path 76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8" name="path 76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72" name="textbox 77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774" name="textbox 774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ect 77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8" name="rect 778"/>
          <p:cNvSpPr/>
          <p:nvPr/>
        </p:nvSpPr>
        <p:spPr>
          <a:xfrm>
            <a:off x="6719963" y="5196852"/>
            <a:ext cx="1935479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0" name="rect 780"/>
          <p:cNvSpPr/>
          <p:nvPr/>
        </p:nvSpPr>
        <p:spPr>
          <a:xfrm>
            <a:off x="7219835" y="3642372"/>
            <a:ext cx="1365503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2" name="rect 782"/>
          <p:cNvSpPr/>
          <p:nvPr/>
        </p:nvSpPr>
        <p:spPr>
          <a:xfrm>
            <a:off x="2161679" y="2270772"/>
            <a:ext cx="1577339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4" name="rect 784"/>
          <p:cNvSpPr/>
          <p:nvPr/>
        </p:nvSpPr>
        <p:spPr>
          <a:xfrm>
            <a:off x="1035442" y="5501652"/>
            <a:ext cx="752857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6" name="textbox 786"/>
          <p:cNvSpPr/>
          <p:nvPr/>
        </p:nvSpPr>
        <p:spPr>
          <a:xfrm>
            <a:off x="257481" y="1140681"/>
            <a:ext cx="8951594" cy="58470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2425" indent="-340360" algn="l" rtl="0" eaLnBrk="0">
              <a:lnSpc>
                <a:spcPct val="9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too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broad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grandiose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宏大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can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cause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severe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problems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93000"/>
              </a:lnSpc>
              <a:spcBef>
                <a:spcPts val="171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6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creep and an overemphasis on technology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technology’s sake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resulted in the bankruptcy 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large pharmaceutical firm, Texas-based      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FoxMeyer Drug in</a:t>
            </a:r>
            <a:r>
              <a:rPr sz="2000" kern="0" spc="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19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96.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2001, McDonald’s fast-food chain initiated a project to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 an intranet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would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connect its headquarters with all its restaur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ants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provide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algn="l" rtl="0" eaLnBrk="0">
              <a:lnSpc>
                <a:spcPct val="89000"/>
              </a:lnSpc>
              <a:spcBef>
                <a:spcPts val="53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 operational information in real time. After 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pending $170 million on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consultants and initial implementation planning, 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cDonald’s realized that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0415" algn="l" rtl="0" eaLnBrk="0">
              <a:lnSpc>
                <a:spcPct val="88000"/>
              </a:lnSpc>
              <a:spcBef>
                <a:spcPts val="52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was too much to handle and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erminated it.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5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Lack of</a:t>
            </a:r>
            <a:r>
              <a:rPr sz="2100" kern="0" spc="-1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 involvement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another major scope problem on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project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93000"/>
              </a:lnSpc>
              <a:spcBef>
                <a:spcPts val="171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Read the textbook for an IT project in late</a:t>
            </a:r>
            <a:r>
              <a:rPr sz="2000" kern="0" spc="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1980s whic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 wasted millions of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dollars developing a system that was not in touch with the wa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 end users did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 work (and they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refused to use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system).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788" name="picture 7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69" y="5248289"/>
            <a:ext cx="135255" cy="211073"/>
          </a:xfrm>
          <a:prstGeom prst="rect">
            <a:avLst/>
          </a:prstGeom>
        </p:spPr>
      </p:pic>
      <p:pic>
        <p:nvPicPr>
          <p:cNvPr id="790" name="picture 7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8179" y="3084195"/>
            <a:ext cx="135255" cy="211073"/>
          </a:xfrm>
          <a:prstGeom prst="rect">
            <a:avLst/>
          </a:prstGeom>
        </p:spPr>
      </p:pic>
      <p:pic>
        <p:nvPicPr>
          <p:cNvPr id="792" name="picture 7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8167" y="2017405"/>
            <a:ext cx="135255" cy="211073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794" name="path 794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6" name="path 796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98" name="textbox 798"/>
          <p:cNvSpPr/>
          <p:nvPr/>
        </p:nvSpPr>
        <p:spPr>
          <a:xfrm>
            <a:off x="165448" y="226153"/>
            <a:ext cx="3299459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Went Wro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ng?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00" name="textbox 800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rect 80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4" name="rect 804"/>
          <p:cNvSpPr/>
          <p:nvPr/>
        </p:nvSpPr>
        <p:spPr>
          <a:xfrm>
            <a:off x="3041027" y="2601483"/>
            <a:ext cx="117042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6" name="textbox 806"/>
          <p:cNvSpPr/>
          <p:nvPr/>
        </p:nvSpPr>
        <p:spPr>
          <a:xfrm>
            <a:off x="295581" y="1151377"/>
            <a:ext cx="8643619" cy="5189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4490" indent="-35179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countries have difficulties in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lling the scope</a:t>
            </a:r>
            <a:r>
              <a:rPr sz="2100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large projects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especially those that involve advanced technologi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 and many different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4330" algn="l" rtl="0" eaLnBrk="0">
              <a:lnSpc>
                <a:spcPct val="81000"/>
              </a:lnSpc>
              <a:spcBef>
                <a:spcPts val="600"/>
              </a:spcBef>
            </a:pP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2425" indent="-340360" algn="l" rtl="0" eaLnBrk="0">
              <a:lnSpc>
                <a:spcPct val="100000"/>
              </a:lnSpc>
              <a:spcBef>
                <a:spcPts val="131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example, the state government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Victoria, Australi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a, introduced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public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transportation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smart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card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called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myki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2010.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There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were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problems in developing and implemen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ting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smart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card.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3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$1.35 billion system became available on all forms 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Melbourne publ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ic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transportation in July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2010.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9000"/>
              </a:lnSpc>
              <a:spcBef>
                <a:spcPts val="11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Users’ initial reactions to myki were mixed, with several reports 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myki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readers not working 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trams.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1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</a:t>
            </a:r>
            <a:r>
              <a:rPr sz="2000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18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months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since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myki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rollout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70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percent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lang="en-US"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still used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old Metc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ard.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78510" indent="-288290" algn="l" rtl="0" eaLnBrk="0">
              <a:lnSpc>
                <a:spcPct val="93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Metcard was planned to be phased out for good by the end 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2012. Two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years after myki became the only ticket in town, frustr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ated commuters say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system is still rid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dled with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issues.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808" name="picture 8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6243" y="5492113"/>
            <a:ext cx="135255" cy="211073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6254" y="4806314"/>
            <a:ext cx="135255" cy="211073"/>
          </a:xfrm>
          <a:prstGeom prst="rect">
            <a:avLst/>
          </a:prstGeom>
        </p:spPr>
      </p:pic>
      <p:pic>
        <p:nvPicPr>
          <p:cNvPr id="812" name="picture 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264" y="4120514"/>
            <a:ext cx="135255" cy="211073"/>
          </a:xfrm>
          <a:prstGeom prst="rect">
            <a:avLst/>
          </a:prstGeom>
        </p:spPr>
      </p:pic>
      <p:pic>
        <p:nvPicPr>
          <p:cNvPr id="814" name="picture 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269" y="3434714"/>
            <a:ext cx="135255" cy="211073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16" name="path 81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8" name="path 81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22" name="textbox 822"/>
          <p:cNvSpPr/>
          <p:nvPr/>
        </p:nvSpPr>
        <p:spPr>
          <a:xfrm>
            <a:off x="174400" y="226153"/>
            <a:ext cx="2216785" cy="405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Global Issues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24" name="textbox 82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826" name="textbox 826"/>
          <p:cNvSpPr/>
          <p:nvPr/>
        </p:nvSpPr>
        <p:spPr>
          <a:xfrm>
            <a:off x="9033315" y="6830611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rect 828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0" name="rect 830"/>
          <p:cNvSpPr/>
          <p:nvPr/>
        </p:nvSpPr>
        <p:spPr>
          <a:xfrm>
            <a:off x="5715647" y="3904503"/>
            <a:ext cx="1917191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textbox 832"/>
          <p:cNvSpPr/>
          <p:nvPr/>
        </p:nvSpPr>
        <p:spPr>
          <a:xfrm>
            <a:off x="333681" y="1151389"/>
            <a:ext cx="88753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Controlling scope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managing change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to the project scope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while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keeping in mind project goals and busine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ss strategy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Goals of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cope control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88000"/>
              </a:lnSpc>
              <a:spcBef>
                <a:spcPts val="1430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Influence the factors that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cause scope changes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5680" indent="-514985" algn="l" rtl="0" eaLnBrk="0">
              <a:lnSpc>
                <a:spcPct val="89000"/>
              </a:lnSpc>
              <a:spcBef>
                <a:spcPts val="89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Ensure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processed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according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procedures</a:t>
            </a:r>
            <a:r>
              <a:rPr sz="20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developed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part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integrated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88000"/>
              </a:lnSpc>
              <a:spcBef>
                <a:spcPts val="1120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</a:t>
            </a:r>
            <a:r>
              <a:rPr sz="1800" kern="0" spc="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 changes when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they occur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05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 important tool is 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ata analysis, including variance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analysis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Variance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the difference between planned and actual perfor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mances (e.g.,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planned delivery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vs.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actual deliv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ery)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0045" indent="-34734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Outputs of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control incl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ude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100" i="1" kern="0" spc="-3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performance information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requests</a:t>
            </a:r>
            <a:r>
              <a:rPr sz="21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</a:t>
            </a:r>
            <a:r>
              <a:rPr sz="2100" i="1" kern="0" spc="-4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updates</a:t>
            </a:r>
            <a:r>
              <a:rPr sz="21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documents updates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834" name="picture 8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5" y="4440569"/>
            <a:ext cx="135255" cy="211073"/>
          </a:xfrm>
          <a:prstGeom prst="rect">
            <a:avLst/>
          </a:prstGeom>
        </p:spPr>
      </p:pic>
      <p:sp>
        <p:nvSpPr>
          <p:cNvPr id="836" name="textbox 836"/>
          <p:cNvSpPr/>
          <p:nvPr/>
        </p:nvSpPr>
        <p:spPr>
          <a:xfrm>
            <a:off x="177655" y="226153"/>
            <a:ext cx="4704715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 Control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ling Scope</a:t>
            </a:r>
            <a:r>
              <a:rPr sz="3200" kern="0" spc="1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(1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38" name="path 83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0" name="path 84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42" name="textbox 84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 8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" name="rect 86"/>
          <p:cNvSpPr/>
          <p:nvPr/>
        </p:nvSpPr>
        <p:spPr>
          <a:xfrm>
            <a:off x="3781691" y="3127263"/>
            <a:ext cx="1164337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" name="textbox 88"/>
          <p:cNvSpPr/>
          <p:nvPr/>
        </p:nvSpPr>
        <p:spPr>
          <a:xfrm>
            <a:off x="371781" y="1151389"/>
            <a:ext cx="8482965" cy="44875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290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</a:t>
            </a:r>
            <a:r>
              <a:rPr sz="2200" kern="0" spc="40" baseline="28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</a:t>
            </a:r>
            <a:r>
              <a:rPr sz="1400" kern="0" spc="3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step of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 is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to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 how the scope of</a:t>
            </a:r>
            <a:r>
              <a:rPr sz="2100" kern="0" spc="-1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 be managed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throughout its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life cycle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 team uses expert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judgment, data analysis,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and meetings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 two important outputs:</a:t>
            </a:r>
            <a:r>
              <a:rPr sz="2100" kern="0" spc="3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1)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</a:t>
            </a:r>
            <a:r>
              <a:rPr sz="21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plan,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2)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0045" algn="l" rtl="0" eaLnBrk="0">
              <a:lnSpc>
                <a:spcPct val="88000"/>
              </a:lnSpc>
              <a:spcBef>
                <a:spcPts val="620"/>
              </a:spcBef>
            </a:pP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management</a:t>
            </a:r>
            <a:r>
              <a:rPr sz="2100" i="1" kern="0" spc="-1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2425" indent="-340360" algn="l" rtl="0" eaLnBrk="0">
              <a:lnSpc>
                <a:spcPct val="97000"/>
              </a:lnSpc>
              <a:spcBef>
                <a:spcPts val="13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 plan is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subsidiary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part 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management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In general, it includes the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following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information: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73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prepare a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 project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4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create,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approve,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maintain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WBS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51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obtain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formal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acceptance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completed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deliverables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0060" algn="l" rtl="0" eaLnBrk="0">
              <a:lnSpc>
                <a:spcPct val="88000"/>
              </a:lnSpc>
              <a:spcBef>
                <a:spcPts val="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control requests for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 to the project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213650" y="208382"/>
            <a:ext cx="727455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Planning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 (1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92" name="path 9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4" name="path 9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textbox 9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ect 84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6" name="rect 846"/>
          <p:cNvSpPr/>
          <p:nvPr/>
        </p:nvSpPr>
        <p:spPr>
          <a:xfrm>
            <a:off x="1321955" y="3474732"/>
            <a:ext cx="3145535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8" name="textbox 848"/>
          <p:cNvSpPr/>
          <p:nvPr/>
        </p:nvSpPr>
        <p:spPr>
          <a:xfrm>
            <a:off x="333681" y="1151389"/>
            <a:ext cx="8580119" cy="48996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Lack of</a:t>
            </a:r>
            <a:r>
              <a:rPr sz="2100" kern="0" spc="-1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 input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leads to problems with managing </a:t>
            </a:r>
            <a:r>
              <a:rPr sz="2100" u="sng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cr</a:t>
            </a:r>
            <a:r>
              <a:rPr sz="2100" u="sng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eep</a:t>
            </a:r>
            <a:r>
              <a:rPr sz="2100" kern="0" spc="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 change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Suggestions for improving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user input (refer to the textbook for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detailed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discussions)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0600" indent="-510540" algn="l" rtl="0" eaLnBrk="0">
              <a:lnSpc>
                <a:spcPct val="89000"/>
              </a:lnSpc>
              <a:spcBef>
                <a:spcPts val="143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 a good project selection process and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insist that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ponsors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user organiza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2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Place users on 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project 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Conduct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regular meetings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 defined agendas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 something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users and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sponsors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u="sng" kern="0" spc="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regula</a:t>
            </a:r>
            <a:r>
              <a:rPr sz="2000" u="sng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 basis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7585" indent="-521970" algn="l" rtl="0" eaLnBrk="0">
              <a:lnSpc>
                <a:spcPct val="89000"/>
              </a:lnSpc>
              <a:spcBef>
                <a:spcPts val="11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 not promise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deliver what the team cannot deliver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particular time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frame.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86790" indent="-511175" algn="l" rtl="0" eaLnBrk="0">
              <a:lnSpc>
                <a:spcPct val="89000"/>
              </a:lnSpc>
              <a:spcBef>
                <a:spcPts val="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Locate users with the developers. People often get to know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better by being in proxim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ity.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50" name="textbox 850"/>
          <p:cNvSpPr/>
          <p:nvPr/>
        </p:nvSpPr>
        <p:spPr>
          <a:xfrm>
            <a:off x="177655" y="226153"/>
            <a:ext cx="4704715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 Control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ling Scope</a:t>
            </a:r>
            <a:r>
              <a:rPr sz="3200" kern="0" spc="1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(2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86" name="group 8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52" name="path 852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4" name="path 854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58" name="textbox 858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860" name="textbox 860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 86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4" name="textbox 864"/>
          <p:cNvSpPr/>
          <p:nvPr/>
        </p:nvSpPr>
        <p:spPr>
          <a:xfrm>
            <a:off x="371781" y="1151377"/>
            <a:ext cx="88372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IT projects have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too many change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to their requirements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1950" indent="1905" algn="l" rtl="0" eaLnBrk="0">
              <a:lnSpc>
                <a:spcPct val="93000"/>
              </a:lnSpc>
              <a:spcBef>
                <a:spcPts val="590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especially during later stages ofthe project life cycle when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harder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implement chan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ges.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Suggestions for reducing incomple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 and changing requirements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3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 and</a:t>
            </a:r>
            <a:r>
              <a:rPr sz="2000" kern="0" spc="1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follow a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management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5680" indent="-515620" algn="l" rtl="0" eaLnBrk="0">
              <a:lnSpc>
                <a:spcPct val="89000"/>
              </a:lnSpc>
              <a:spcBef>
                <a:spcPts val="8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Employ techniques such as prototyping, use case modeling,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JAD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get more user 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volvement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2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Put requirements in writing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keep them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current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readily available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6315" indent="-516255" algn="l" rtl="0" eaLnBrk="0">
              <a:lnSpc>
                <a:spcPct val="89000"/>
              </a:lnSpc>
              <a:spcBef>
                <a:spcPts val="8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 a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management database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documenting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controlling req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uirements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112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Provide adequate testing and conduct it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throughout the project life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cycle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Review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from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systems pers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pective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7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vii.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Emphasize completion dates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help focus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 what’s most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91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viii.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Allocate resources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specifically for handling change requests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2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866" name="textbox 866"/>
          <p:cNvSpPr/>
          <p:nvPr/>
        </p:nvSpPr>
        <p:spPr>
          <a:xfrm>
            <a:off x="177655" y="226153"/>
            <a:ext cx="4704715" cy="452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2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 Control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ling Scope</a:t>
            </a:r>
            <a:r>
              <a:rPr sz="3200" kern="0" spc="1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(3</a:t>
            </a:r>
            <a:r>
              <a:rPr sz="32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2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2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2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88" name="group 8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68" name="path 86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0" name="path 87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72" name="textbox 87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rect 87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6" name="textbox 876"/>
          <p:cNvSpPr/>
          <p:nvPr/>
        </p:nvSpPr>
        <p:spPr>
          <a:xfrm>
            <a:off x="408856" y="1252241"/>
            <a:ext cx="8552815" cy="786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Chapter 5 “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Scope Management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 of</a:t>
            </a:r>
            <a:r>
              <a:rPr sz="2100" kern="0" spc="-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Schwalbe (2018)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Chapter 5 “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oject Scope Management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in Part</a:t>
            </a:r>
            <a:r>
              <a:rPr sz="2100" kern="0" spc="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 of</a:t>
            </a:r>
            <a:r>
              <a:rPr sz="2100" kern="0" spc="-2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PMBOK</a:t>
            </a:r>
            <a:r>
              <a:rPr sz="2100" i="1" kern="0" spc="-10" baseline="30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®</a:t>
            </a:r>
            <a:r>
              <a:rPr sz="13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Guide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(2017)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78" name="textbox 878"/>
          <p:cNvSpPr/>
          <p:nvPr/>
        </p:nvSpPr>
        <p:spPr>
          <a:xfrm>
            <a:off x="176617" y="208382"/>
            <a:ext cx="4592320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Complementary Reading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90" name="group 9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880" name="path 88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2" name="path 88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86" name="textbox 88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888" name="textbox 888"/>
          <p:cNvSpPr/>
          <p:nvPr/>
        </p:nvSpPr>
        <p:spPr>
          <a:xfrm>
            <a:off x="9029248" y="6830611"/>
            <a:ext cx="17970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 102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rect 104"/>
          <p:cNvSpPr/>
          <p:nvPr/>
        </p:nvSpPr>
        <p:spPr>
          <a:xfrm>
            <a:off x="4103255" y="1146063"/>
            <a:ext cx="1057657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" name="rect 106"/>
          <p:cNvSpPr/>
          <p:nvPr/>
        </p:nvSpPr>
        <p:spPr>
          <a:xfrm>
            <a:off x="5546483" y="1146063"/>
            <a:ext cx="1118616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" name="rect 108"/>
          <p:cNvSpPr/>
          <p:nvPr/>
        </p:nvSpPr>
        <p:spPr>
          <a:xfrm>
            <a:off x="2847479" y="4956063"/>
            <a:ext cx="92963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" name="textbox 110"/>
          <p:cNvSpPr/>
          <p:nvPr/>
        </p:nvSpPr>
        <p:spPr>
          <a:xfrm>
            <a:off x="257481" y="1151389"/>
            <a:ext cx="89515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1315" indent="-34861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defined as “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condition or capability</a:t>
            </a:r>
            <a:r>
              <a:rPr sz="2100" i="1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100" i="1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1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necessary</a:t>
            </a:r>
            <a:r>
              <a:rPr sz="2100" i="1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</a:t>
            </a:r>
            <a:r>
              <a:rPr sz="2100" i="1" kern="0" spc="-2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present in a</a:t>
            </a:r>
            <a:r>
              <a:rPr sz="2100" i="1" kern="0" spc="-2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product, service, or result to satisfy a business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need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include the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quantified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documented</a:t>
            </a:r>
            <a:r>
              <a:rPr sz="2000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needs and expectat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ions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sponsor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customer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need to be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elicited</a:t>
            </a:r>
            <a:r>
              <a:rPr lang="zh-CN"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宋体" pitchFamily="2" charset="-122"/>
                <a:cs typeface="Times New Roman" panose="02020503050405090304"/>
              </a:rPr>
              <a:t>（引出）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analyz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recorded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enough detail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be included in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scope baseline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to be mea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sured once project</a:t>
            </a:r>
            <a:r>
              <a:rPr lang="en-US"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execution begins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156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software projects, it is helpful to divide requireme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nts development into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 engineering steps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called EASV (</a:t>
            </a:r>
            <a:r>
              <a:rPr sz="2000" i="1" u="sng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licitation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u="sng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nalysi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algn="l" rtl="0" eaLnBrk="0">
              <a:lnSpc>
                <a:spcPct val="88000"/>
              </a:lnSpc>
              <a:spcBef>
                <a:spcPts val="520"/>
              </a:spcBef>
            </a:pPr>
            <a:r>
              <a:rPr sz="2000" i="1" u="sng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i="1" u="sng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ecification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</a:t>
            </a:r>
            <a:r>
              <a:rPr sz="2000" i="1" u="sng" kern="0" spc="-2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u="sng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alidation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97000"/>
              </a:lnSpc>
              <a:spcBef>
                <a:spcPts val="135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to use an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iterative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approach 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 defining requirements because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they are often un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clear at the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early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stage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8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112" name="picture 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8170" y="3937635"/>
            <a:ext cx="135255" cy="211073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8169" y="2017395"/>
            <a:ext cx="135255" cy="211073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213650" y="208382"/>
            <a:ext cx="727455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Planning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 (2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18" name="path 118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0" name="path 120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textbox 12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124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" name="textbox 126"/>
          <p:cNvSpPr/>
          <p:nvPr/>
        </p:nvSpPr>
        <p:spPr>
          <a:xfrm>
            <a:off x="371781" y="1151389"/>
            <a:ext cx="7899400" cy="3448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290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management plan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(RMP) documents how the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 be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analyzed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documented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managed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RMP can include the foll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owing information: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track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report</a:t>
            </a:r>
            <a:r>
              <a:rPr sz="2000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5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perform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configuration managemen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4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prioritize</a:t>
            </a:r>
            <a:r>
              <a:rPr sz="2000" i="1" kern="0" spc="7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51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metrics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5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7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trace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capture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attributes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468" y="4333875"/>
            <a:ext cx="135255" cy="211073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469" y="3876675"/>
            <a:ext cx="135255" cy="211073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2470" y="3419475"/>
            <a:ext cx="135255" cy="211073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2475" y="2962284"/>
            <a:ext cx="135255" cy="211073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2471" y="2505084"/>
            <a:ext cx="135254" cy="211073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213650" y="208382"/>
            <a:ext cx="727455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Planning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 (3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40" name="path 14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" name="path 14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6" name="textbox 146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9111739" y="6830611"/>
            <a:ext cx="97155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150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23644" y="2591054"/>
            <a:ext cx="5966460" cy="4343400"/>
          </a:xfrm>
          <a:prstGeom prst="rect">
            <a:avLst/>
          </a:prstGeom>
        </p:spPr>
      </p:pic>
      <p:sp>
        <p:nvSpPr>
          <p:cNvPr id="154" name="textbox 154"/>
          <p:cNvSpPr/>
          <p:nvPr/>
        </p:nvSpPr>
        <p:spPr>
          <a:xfrm>
            <a:off x="257481" y="1151389"/>
            <a:ext cx="8587740" cy="1333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7665" indent="-354965" algn="l" rtl="0" eaLnBrk="0">
              <a:lnSpc>
                <a:spcPct val="97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2</a:t>
            </a:r>
            <a:r>
              <a:rPr sz="2200" kern="0" spc="30" baseline="31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step,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 requirements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is often the most difficult in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 management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5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79780" indent="-289560" algn="l" rtl="0" eaLnBrk="0">
              <a:lnSpc>
                <a:spcPct val="89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major consequence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 doing it well is </a:t>
            </a:r>
            <a:r>
              <a:rPr sz="2000" b="1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rework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which can consume up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half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costs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especially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development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8175" y="1941204"/>
            <a:ext cx="135255" cy="211073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169759" y="208382"/>
            <a:ext cx="65189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60" name="path 16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2" name="path 16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9110898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 168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" name="textbox 170"/>
          <p:cNvSpPr/>
          <p:nvPr/>
        </p:nvSpPr>
        <p:spPr>
          <a:xfrm>
            <a:off x="333681" y="1151389"/>
            <a:ext cx="8086090" cy="4381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6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to understand requirements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ea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rly as possible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Defining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implementing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most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challenging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aspects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scope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Several ways to collect requirements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3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Interviewing st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akeholders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Holding focus groups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facilitated workshops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Using group creativity and decision-making techniques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</a:t>
            </a:r>
            <a:r>
              <a:rPr sz="15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Questionnaire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and surveys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Conducting obser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vation studies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0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96315" indent="-520700" algn="l" rtl="0" eaLnBrk="0">
              <a:lnSpc>
                <a:spcPct val="89000"/>
              </a:lnSpc>
              <a:spcBef>
                <a:spcPts val="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Generating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ideas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comparing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specific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practices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product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characteristics (i.e.,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benchmarking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72" name="picture 1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69" y="1682124"/>
            <a:ext cx="135255" cy="211073"/>
          </a:xfrm>
          <a:prstGeom prst="rect">
            <a:avLst/>
          </a:prstGeom>
        </p:spPr>
      </p:pic>
      <p:sp>
        <p:nvSpPr>
          <p:cNvPr id="174" name="textbox 174"/>
          <p:cNvSpPr/>
          <p:nvPr/>
        </p:nvSpPr>
        <p:spPr>
          <a:xfrm>
            <a:off x="169759" y="208382"/>
            <a:ext cx="65189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176" name="path 176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8" name="path 178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textbox 182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9111039" y="6830611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 186"/>
          <p:cNvSpPr/>
          <p:nvPr/>
        </p:nvSpPr>
        <p:spPr>
          <a:xfrm>
            <a:off x="-228600" y="-228346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" name="textbox 188"/>
          <p:cNvSpPr/>
          <p:nvPr/>
        </p:nvSpPr>
        <p:spPr>
          <a:xfrm>
            <a:off x="333681" y="1151389"/>
            <a:ext cx="8875394" cy="5836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Some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statistics (refer to textbook for more det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ails)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9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88% 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software projects involved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enhancing existing products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nstead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new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93000"/>
              </a:lnSpc>
              <a:spcBef>
                <a:spcPts val="170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73%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respondent said that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most important challenge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their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was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gaining a clear understanding of what customers wanted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followed by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documenting and managing requir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2320" indent="-292100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75% 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respondents were managing projects with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 least 100 requirements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;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20% were managing projec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ts with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</a:t>
            </a:r>
            <a:r>
              <a:rPr sz="2000" kern="0" spc="1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1,000 requirements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9000"/>
              </a:lnSpc>
              <a:spcBef>
                <a:spcPts val="173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70% of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respondents spent at least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10% of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 time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managing chang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 to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; 30% spent more than 25% 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 time on such changes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project’s size, comp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lexity, importance, and other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factors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affect how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much effort is spent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 requirements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7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2" y="4272928"/>
            <a:ext cx="135255" cy="211073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24372" y="3510930"/>
            <a:ext cx="135255" cy="211073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4368" y="2444120"/>
            <a:ext cx="135255" cy="211073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4371" y="1682124"/>
            <a:ext cx="135255" cy="211073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169759" y="208382"/>
            <a:ext cx="6518909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Collecting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(3</a:t>
            </a:r>
            <a:r>
              <a:rPr sz="3600" kern="0" spc="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3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172972" y="910080"/>
            <a:ext cx="8720329" cy="193549"/>
            <a:chOff x="0" y="0"/>
            <a:chExt cx="8720329" cy="193549"/>
          </a:xfrm>
        </p:grpSpPr>
        <p:sp>
          <p:nvSpPr>
            <p:cNvPr id="200" name="path 200"/>
            <p:cNvSpPr/>
            <p:nvPr/>
          </p:nvSpPr>
          <p:spPr>
            <a:xfrm>
              <a:off x="6799327" y="0"/>
              <a:ext cx="1920240" cy="193549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2" name="path 20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4" name="textbox 204"/>
          <p:cNvSpPr/>
          <p:nvPr/>
        </p:nvSpPr>
        <p:spPr>
          <a:xfrm>
            <a:off x="3242309" y="6856730"/>
            <a:ext cx="2667635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090"/>
              </a:lnSpc>
            </a:pPr>
            <a:r>
              <a:rPr sz="800" kern="0" spc="0" dirty="0">
                <a:solidFill>
                  <a:srgbClr val="4D4D4D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27984</Words>
  <Application>WPS 演示</Application>
  <PresentationFormat/>
  <Paragraphs>717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Arial</vt:lpstr>
      <vt:lpstr>宋体</vt:lpstr>
      <vt:lpstr>Wingdings</vt:lpstr>
      <vt:lpstr>Arial</vt:lpstr>
      <vt:lpstr>Wingdings</vt:lpstr>
      <vt:lpstr>Times New Roman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DSME6620</dc:title>
  <dc:creator>Prof. Gong Xiting</dc:creator>
  <cp:lastModifiedBy>小戴</cp:lastModifiedBy>
  <cp:revision>4</cp:revision>
  <dcterms:created xsi:type="dcterms:W3CDTF">2025-09-23T07:12:09Z</dcterms:created>
  <dcterms:modified xsi:type="dcterms:W3CDTF">2025-09-23T07:12:09Z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2025-09-01T21:15:01Z</vt:filetime>
  </property>
  <property fmtid="{D5CDD505-2E9C-101B-9397-08002B2CF9AE}" pid="4" name="ICV">
    <vt:lpwstr>09095ACB2655438B82A503D5CA656A92_12</vt:lpwstr>
  </property>
  <property fmtid="{D5CDD505-2E9C-101B-9397-08002B2CF9AE}" pid="5" name="KSOProductBuildVer">
    <vt:lpwstr>2052-7.2.2.8955</vt:lpwstr>
  </property>
</Properties>
</file>